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2" r:id="rId2"/>
    <p:sldId id="257" r:id="rId3"/>
    <p:sldId id="256" r:id="rId4"/>
    <p:sldId id="258" r:id="rId5"/>
    <p:sldId id="259" r:id="rId6"/>
    <p:sldId id="261" r:id="rId7"/>
    <p:sldId id="276" r:id="rId8"/>
    <p:sldId id="260" r:id="rId9"/>
    <p:sldId id="263" r:id="rId10"/>
    <p:sldId id="264" r:id="rId11"/>
    <p:sldId id="265" r:id="rId12"/>
    <p:sldId id="268" r:id="rId13"/>
    <p:sldId id="267" r:id="rId14"/>
    <p:sldId id="266" r:id="rId15"/>
    <p:sldId id="270" r:id="rId16"/>
    <p:sldId id="271" r:id="rId17"/>
    <p:sldId id="269" r:id="rId18"/>
    <p:sldId id="275" r:id="rId19"/>
    <p:sldId id="273" r:id="rId20"/>
    <p:sldId id="272" r:id="rId21"/>
    <p:sldId id="274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5644" autoAdjust="0"/>
  </p:normalViewPr>
  <p:slideViewPr>
    <p:cSldViewPr snapToGrid="0">
      <p:cViewPr varScale="1">
        <p:scale>
          <a:sx n="69" d="100"/>
          <a:sy n="69" d="100"/>
        </p:scale>
        <p:origin x="12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4AC57-26A8-4FA7-B134-909A24390F5C}" type="datetimeFigureOut">
              <a:rPr lang="fr-FR" smtClean="0"/>
              <a:t>23/02/2017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A3515-84B8-4975-999C-F8EA5B03EF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8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A3515-84B8-4975-999C-F8EA5B03EF8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311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 se passe t</a:t>
            </a:r>
            <a:r>
              <a:rPr lang="fr-FR" baseline="0" dirty="0"/>
              <a:t> il??????????????</a:t>
            </a:r>
          </a:p>
          <a:p>
            <a:r>
              <a:rPr lang="fr-FR" baseline="0" dirty="0"/>
              <a:t>Combien de modules d’</a:t>
            </a:r>
            <a:r>
              <a:rPr lang="fr-FR" baseline="0" dirty="0" err="1"/>
              <a:t>ebp</a:t>
            </a:r>
            <a:r>
              <a:rPr lang="fr-FR" baseline="0" dirty="0"/>
              <a:t> sont utilisés par ce dossier :  5, il faut donc effectuer 5 restaurations</a:t>
            </a:r>
          </a:p>
          <a:p>
            <a:r>
              <a:rPr lang="fr-FR" baseline="0" dirty="0"/>
              <a:t>Il y a bien 5 modules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7D593-9FDF-46D1-AF86-777AE182056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865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 se passe t</a:t>
            </a:r>
            <a:r>
              <a:rPr lang="fr-FR" baseline="0" dirty="0"/>
              <a:t> il??????????????</a:t>
            </a:r>
          </a:p>
          <a:p>
            <a:r>
              <a:rPr lang="fr-FR" baseline="0" dirty="0"/>
              <a:t>Combien de modules d’</a:t>
            </a:r>
            <a:r>
              <a:rPr lang="fr-FR" baseline="0" dirty="0" err="1"/>
              <a:t>ebp</a:t>
            </a:r>
            <a:r>
              <a:rPr lang="fr-FR" baseline="0" dirty="0"/>
              <a:t> sont utilisés par ce dossier :  5 il faut donc effectuer 5 restaurations</a:t>
            </a:r>
          </a:p>
          <a:p>
            <a:r>
              <a:rPr lang="fr-FR" baseline="0" dirty="0"/>
              <a:t>Il y a bien </a:t>
            </a:r>
            <a:r>
              <a:rPr lang="fr-FR" baseline="0"/>
              <a:t>5 modules</a:t>
            </a:r>
            <a:endParaRPr lang="fr-FR" baseline="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7D593-9FDF-46D1-AF86-777AE182056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722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« outils » puis restauration,</a:t>
            </a:r>
            <a:r>
              <a:rPr lang="fr-FR" baseline="0" dirty="0"/>
              <a:t> si besoin : « aide », sinon « suivant »</a:t>
            </a:r>
          </a:p>
          <a:p>
            <a:r>
              <a:rPr lang="fr-FR" baseline="0" dirty="0"/>
              <a:t>Le logiciel se positionne sur le répertoire de sauvegarde par défaut, un clic sur la flèche pour choisir le dossier à restaurer ou sur les … pour accéder au même répertoire mais en utilisant le navigateur « </a:t>
            </a:r>
            <a:r>
              <a:rPr lang="fr-FR" baseline="0" dirty="0" err="1"/>
              <a:t>windows</a:t>
            </a:r>
            <a:r>
              <a:rPr lang="fr-FR" baseline="0" dirty="0"/>
              <a:t> »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7D593-9FDF-46D1-AF86-777AE182056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112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/>
              <a:t>On trouve bien 5 </a:t>
            </a:r>
            <a:r>
              <a:rPr lang="fr-FR" baseline="0"/>
              <a:t>modules ouverts</a:t>
            </a:r>
            <a:endParaRPr lang="fr-FR" baseline="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7D593-9FDF-46D1-AF86-777AE182056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087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/>
              <a:t>C terminé, Entrer le mot de passe d’ouverture du dossier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7D593-9FDF-46D1-AF86-777AE182056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32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/>
              <a:t>C terminé, Entrer le mot de passe d’ouverture du dossier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7D593-9FDF-46D1-AF86-777AE182056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303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/>
              <a:t>C terminé, Entrer le mot de passe d’ouverture du dossier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7D593-9FDF-46D1-AF86-777AE182056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154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/>
              <a:t>C terminé, Entrer le mot de passe d’ouverture du dossier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7D593-9FDF-46D1-AF86-777AE182056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107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/>
              <a:t>C terminé, Entrer le mot de passe d’ouverture du dossier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7D593-9FDF-46D1-AF86-777AE182056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993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/>
              <a:t>C terminé, Entrer le mot de passe d’ouverture du dossier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7D593-9FDF-46D1-AF86-777AE182056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0539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Cercle</a:t>
            </a:r>
            <a:r>
              <a:rPr lang="fr-FR" baseline="0" dirty="0"/>
              <a:t> rouge : modules étudiés pour cette </a:t>
            </a:r>
            <a:r>
              <a:rPr lang="fr-FR" baseline="0" dirty="0" err="1"/>
              <a:t>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7D593-9FDF-46D1-AF86-777AE182056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868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/>
              <a:t>C terminé, Entrer le mot de passe d’ouverture du dossier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7D593-9FDF-46D1-AF86-777AE182056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957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/>
              <a:t>C terminé, Entrer le mot de passe d’ouverture du dossier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7D593-9FDF-46D1-AF86-777AE182056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90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sélectionnant gestion </a:t>
            </a:r>
            <a:r>
              <a:rPr lang="fr-FR" dirty="0" err="1"/>
              <a:t>com</a:t>
            </a:r>
            <a:r>
              <a:rPr lang="fr-FR" dirty="0"/>
              <a:t> dans le </a:t>
            </a:r>
            <a:r>
              <a:rPr lang="fr-FR" dirty="0" err="1"/>
              <a:t>launcher</a:t>
            </a:r>
            <a:r>
              <a:rPr lang="fr-FR" baseline="0" dirty="0"/>
              <a:t> =&gt; ouvrir le dernier dossier, créer un nouveau dossier, ouvrir une démo ou accéder à l’aide,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A3515-84B8-4975-999C-F8EA5B03EF8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79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 – les</a:t>
            </a:r>
            <a:r>
              <a:rPr lang="fr-FR" baseline="0" dirty="0"/>
              <a:t> menus ; 2 – les volets de navigation ; 3 – Espace de travail (vide car aucun dossier ouvert)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A3515-84B8-4975-999C-F8EA5B03EF8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42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1-le</a:t>
            </a:r>
            <a:r>
              <a:rPr lang="fr-FR" baseline="0" dirty="0"/>
              <a:t> menu « Fichier » : Permet de manipuler (Nouveau dossier, ouvrir un dossier existant …) les fichiers contenant les dossier, on remarque que </a:t>
            </a:r>
            <a:r>
              <a:rPr lang="fr-FR" baseline="0" dirty="0" err="1"/>
              <a:t>pls</a:t>
            </a:r>
            <a:r>
              <a:rPr lang="fr-FR" baseline="0" dirty="0"/>
              <a:t> dossiers ont été ouverts récemment.</a:t>
            </a:r>
          </a:p>
          <a:p>
            <a:r>
              <a:rPr lang="fr-FR" baseline="0" dirty="0"/>
              <a:t>2-le menu « édition » très connu des utilisateurs de logiciels de bureautique (les raccourcis clavier sont les mêmes)</a:t>
            </a:r>
          </a:p>
          <a:p>
            <a:r>
              <a:rPr lang="fr-FR" baseline="0" dirty="0"/>
              <a:t>3-le menu « affichage » permet de revenir sur l’écran d’accueil. Les autres items sont grisés car aucun dossier n’est ouvert.</a:t>
            </a:r>
          </a:p>
          <a:p>
            <a:r>
              <a:rPr lang="fr-FR" baseline="0" dirty="0"/>
              <a:t>4-Les 6 menus suivants ne seront disponibles qu’a l’ouverture d’un dossier client.</a:t>
            </a:r>
          </a:p>
          <a:p>
            <a:r>
              <a:rPr lang="fr-FR" baseline="0" dirty="0"/>
              <a:t>5-L’antépénultième menu permet d’intervenir sur les fichiers de sauvegarde des dossiers: Sauvegarder un ou </a:t>
            </a:r>
            <a:r>
              <a:rPr lang="fr-FR" baseline="0" dirty="0" err="1"/>
              <a:t>pls</a:t>
            </a:r>
            <a:r>
              <a:rPr lang="fr-FR" baseline="0" dirty="0"/>
              <a:t> dossiers, idem pour restaurer.</a:t>
            </a:r>
          </a:p>
          <a:p>
            <a:r>
              <a:rPr lang="fr-FR" baseline="0" dirty="0"/>
              <a:t>6-le dernier menu permet d’accéder à l’aide, ici une recherche sur facture d’achat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A3515-84B8-4975-999C-F8EA5B03EF8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358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« outils » puis restauration,</a:t>
            </a:r>
            <a:r>
              <a:rPr lang="fr-FR" baseline="0" dirty="0"/>
              <a:t> si besoin : « aide », sinon « suivant »</a:t>
            </a:r>
          </a:p>
          <a:p>
            <a:r>
              <a:rPr lang="fr-FR" baseline="0" dirty="0"/>
              <a:t>Le logiciel se positionne sur le répertoire de sauvegarde ou de restauration par défaut, un clic sur la flèche pour choisir le dossier à restaurer. L’utilisation des …  permet d’accéder à ce répertoire par défaut ou un répertoire différent via le navigateur « </a:t>
            </a:r>
            <a:r>
              <a:rPr lang="fr-FR" baseline="0" dirty="0" err="1"/>
              <a:t>windows</a:t>
            </a:r>
            <a:r>
              <a:rPr lang="fr-FR" baseline="0" dirty="0"/>
              <a:t> »,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7D593-9FDF-46D1-AF86-777AE182056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6221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« outils » puis restauration,</a:t>
            </a:r>
            <a:r>
              <a:rPr lang="fr-FR" baseline="0" dirty="0"/>
              <a:t> si besoin : « aide », sinon « suivant »</a:t>
            </a:r>
          </a:p>
          <a:p>
            <a:r>
              <a:rPr lang="fr-FR" baseline="0" dirty="0"/>
              <a:t>Le logiciel se positionne sur le répertoire de sauvegarde ou de restauration par défaut, un clic sur la flèche pour choisir le dossier à restaurer. L’utilisation des …  permet d’accéder à ce répertoire par défaut ou un répertoire différent via le navigateur « </a:t>
            </a:r>
            <a:r>
              <a:rPr lang="fr-FR" baseline="0" dirty="0" err="1"/>
              <a:t>windows</a:t>
            </a:r>
            <a:r>
              <a:rPr lang="fr-FR" baseline="0" dirty="0"/>
              <a:t> »,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7D593-9FDF-46D1-AF86-777AE182056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690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Choisissez</a:t>
            </a:r>
            <a:r>
              <a:rPr lang="fr-FR" baseline="0" dirty="0"/>
              <a:t> un dossier, par exemple celui-ci, puis suivant, suivant de nouveau.</a:t>
            </a:r>
          </a:p>
          <a:p>
            <a:r>
              <a:rPr lang="fr-FR" baseline="0" dirty="0"/>
              <a:t>Le dossier utilise 5 modules du </a:t>
            </a:r>
            <a:r>
              <a:rPr lang="fr-FR" baseline="0" dirty="0" err="1"/>
              <a:t>PGI:immo,paye</a:t>
            </a:r>
            <a:r>
              <a:rPr lang="fr-FR" baseline="0" dirty="0"/>
              <a:t>… IL FAUT COMPTER LE NOMBRE DE MODULES</a:t>
            </a:r>
          </a:p>
          <a:p>
            <a:r>
              <a:rPr lang="fr-FR" baseline="0" dirty="0"/>
              <a:t>Le dossier à restaurer se trouve sur votre pc donc « Poste client/serveur », puis suivant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7D593-9FDF-46D1-AF86-777AE182056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808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Choisir</a:t>
            </a:r>
            <a:r>
              <a:rPr lang="fr-FR" baseline="0" dirty="0"/>
              <a:t> un dossier, par exemple celui-ci, puis suivant, suivant de nouveau.</a:t>
            </a:r>
          </a:p>
          <a:p>
            <a:r>
              <a:rPr lang="fr-FR" baseline="0" dirty="0"/>
              <a:t>Le dossier utilise 5 modules du PGI: </a:t>
            </a:r>
            <a:r>
              <a:rPr lang="fr-FR" baseline="0" dirty="0" err="1"/>
              <a:t>immo,paye</a:t>
            </a:r>
            <a:r>
              <a:rPr lang="fr-FR" baseline="0" dirty="0"/>
              <a:t>…</a:t>
            </a:r>
          </a:p>
          <a:p>
            <a:r>
              <a:rPr lang="fr-FR" baseline="0" dirty="0"/>
              <a:t>Le dossier à restaurer se trouve sur votre pc donc « Poste client seul », puis suivant</a:t>
            </a:r>
          </a:p>
          <a:p>
            <a:r>
              <a:rPr lang="fr-FR" baseline="0" dirty="0"/>
              <a:t>Sélectionner le serveur </a:t>
            </a:r>
            <a:r>
              <a:rPr lang="fr-FR" baseline="0" dirty="0" err="1"/>
              <a:t>sql</a:t>
            </a:r>
            <a:r>
              <a:rPr lang="fr-FR" baseline="0" dirty="0"/>
              <a:t> et répertoire de restauration puis suivant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7D593-9FDF-46D1-AF86-777AE182056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862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33FB-0EB9-4F3A-AC3B-6738DC487071}" type="datetime7">
              <a:rPr lang="fr-FR" smtClean="0"/>
              <a:t>févr.-17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EBPOpenLine-IUTGEA-t.chaillou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6E83-5AE7-4130-B181-6B0CF1FD7A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696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050B-18E7-464B-B814-84A416036FFE}" type="datetime7">
              <a:rPr lang="fr-FR" smtClean="0"/>
              <a:t>févr.-17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EBPOpenLine-IUTGEA-t.chaillou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6E83-5AE7-4130-B181-6B0CF1FD7A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7958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DD02-F584-454F-AA64-8FAF24EE0D87}" type="datetime7">
              <a:rPr lang="fr-FR" smtClean="0"/>
              <a:t>févr.-17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EBPOpenLine-IUTGEA-t.chaillou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6E83-5AE7-4130-B181-6B0CF1FD7A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2347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97595-515F-45A8-AE52-DAAE89B16FEB}" type="datetime7">
              <a:rPr lang="fr-FR" smtClean="0"/>
              <a:t>févr.-17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EBPOpenLine-IUTGEA-t.chaillou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6E83-5AE7-4130-B181-6B0CF1FD7A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91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5F5F8-DD27-4293-8A62-F426CCC94A9A}" type="datetime7">
              <a:rPr lang="fr-FR" smtClean="0"/>
              <a:t>févr.-17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EBPOpenLine-IUTGEA-t.chaillou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6E83-5AE7-4130-B181-6B0CF1FD7A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658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E81D9-3CC1-4855-95AC-64BEA97F3451}" type="datetime7">
              <a:rPr lang="fr-FR" smtClean="0"/>
              <a:t>févr.-17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EBPOpenLine-IUTGEA-t.chaillou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6E83-5AE7-4130-B181-6B0CF1FD7A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5863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4BC90-89F8-47D9-99C1-11FD02923894}" type="datetime7">
              <a:rPr lang="fr-FR" smtClean="0"/>
              <a:t>févr.-17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EBPOpenLine-IUTGEA-t.chaillou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6E83-5AE7-4130-B181-6B0CF1FD7A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681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A3299-B1E6-4E26-AECA-046F43C250CC}" type="datetime7">
              <a:rPr lang="fr-FR" smtClean="0"/>
              <a:t>févr.-17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EBPOpenLine-IUTGEA-t.chaillou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6E83-5AE7-4130-B181-6B0CF1FD7A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5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5C0F4-A8FC-4090-8CA6-BA353A9ABFBE}" type="datetime7">
              <a:rPr lang="fr-FR" smtClean="0"/>
              <a:t>févr.-17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EBPOpenLine-IUTGEA-t.chaillou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6E83-5AE7-4130-B181-6B0CF1FD7A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984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FA61-11FF-4066-9C99-B37989288C00}" type="datetime7">
              <a:rPr lang="fr-FR" smtClean="0"/>
              <a:t>févr.-17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EBPOpenLine-IUTGEA-t.chaillou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6E83-5AE7-4130-B181-6B0CF1FD7A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563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55F8-5D32-46A7-BBCE-0ACC27B9F195}" type="datetime7">
              <a:rPr lang="fr-FR" smtClean="0"/>
              <a:t>févr.-17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EBPOpenLine-IUTGEA-t.chaillou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6E83-5AE7-4130-B181-6B0CF1FD7A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45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5A5EF-D5FF-4629-957A-AD611DC60442}" type="datetime7">
              <a:rPr lang="fr-FR" smtClean="0"/>
              <a:t>févr.-17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EBPOpenLine-IUTGEA-t.chaillou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16E83-5AE7-4130-B181-6B0CF1FD7A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722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34.png"/><Relationship Id="rId10" Type="http://schemas.openxmlformats.org/officeDocument/2006/relationships/image" Target="../media/image7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44.png"/><Relationship Id="rId5" Type="http://schemas.openxmlformats.org/officeDocument/2006/relationships/image" Target="../media/image5.PNG"/><Relationship Id="rId10" Type="http://schemas.openxmlformats.org/officeDocument/2006/relationships/image" Target="../media/image43.png"/><Relationship Id="rId4" Type="http://schemas.openxmlformats.org/officeDocument/2006/relationships/image" Target="../media/image3.jpe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jpe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54.png"/><Relationship Id="rId5" Type="http://schemas.openxmlformats.org/officeDocument/2006/relationships/image" Target="../media/image5.PNG"/><Relationship Id="rId10" Type="http://schemas.openxmlformats.org/officeDocument/2006/relationships/image" Target="../media/image53.png"/><Relationship Id="rId4" Type="http://schemas.openxmlformats.org/officeDocument/2006/relationships/image" Target="../media/image3.jpe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59.png"/><Relationship Id="rId4" Type="http://schemas.openxmlformats.org/officeDocument/2006/relationships/image" Target="../media/image3.jpe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97595-515F-45A8-AE52-DAAE89B16FEB}" type="datetime7">
              <a:rPr lang="fr-FR" smtClean="0"/>
              <a:t>févr.-17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EBPOpenLine-IUTGEA-t.chaillou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6E83-5AE7-4130-B181-6B0CF1FD7A2F}" type="slidenum">
              <a:rPr lang="fr-FR" smtClean="0"/>
              <a:t>1</a:t>
            </a:fld>
            <a:endParaRPr lang="fr-FR"/>
          </a:p>
        </p:txBody>
      </p:sp>
      <p:pic>
        <p:nvPicPr>
          <p:cNvPr id="7" name="Système d'information - Olivier Dupouet - YouTube_72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759"/>
            <a:ext cx="12192000" cy="689975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F27-94B2-4E5A-BEAD-104284D84794}" type="datetime6">
              <a:rPr lang="fr-FR" smtClean="0"/>
              <a:t>février 17</a:t>
            </a:fld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50385" y="274645"/>
            <a:ext cx="370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Présentation d’EBP </a:t>
            </a:r>
            <a:r>
              <a:rPr lang="fr-FR" i="0" dirty="0" err="1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OpenLine</a:t>
            </a:r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:</a:t>
            </a:r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5547" y="2501473"/>
            <a:ext cx="184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La restauration d’un dossier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122" y="900325"/>
            <a:ext cx="1581150" cy="15716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784" y="2738163"/>
            <a:ext cx="885825" cy="1524000"/>
          </a:xfrm>
          <a:prstGeom prst="rect">
            <a:avLst/>
          </a:prstGeom>
        </p:spPr>
      </p:pic>
      <p:sp>
        <p:nvSpPr>
          <p:cNvPr id="1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 err="1"/>
              <a:t>EBPOpenLine</a:t>
            </a:r>
            <a:r>
              <a:rPr lang="fr-FR" dirty="0"/>
              <a:t>-IUTGEA-</a:t>
            </a:r>
            <a:r>
              <a:rPr lang="fr-FR" dirty="0" err="1"/>
              <a:t>b.lefebvre</a:t>
            </a:r>
            <a:r>
              <a:rPr lang="fr-FR" dirty="0"/>
              <a:t>/</a:t>
            </a:r>
            <a:r>
              <a:rPr lang="fr-FR" dirty="0" err="1"/>
              <a:t>t.chaillou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6027868"/>
            <a:ext cx="739442" cy="30039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089" y="970282"/>
            <a:ext cx="5841822" cy="446931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54" y="5849748"/>
            <a:ext cx="569887" cy="31442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9283" y="1179186"/>
            <a:ext cx="6067433" cy="4670562"/>
          </a:xfrm>
          <a:prstGeom prst="rect">
            <a:avLst/>
          </a:prstGeom>
        </p:spPr>
      </p:pic>
      <p:sp>
        <p:nvSpPr>
          <p:cNvPr id="31" name="Rectangle à coins arrondis 30"/>
          <p:cNvSpPr/>
          <p:nvPr/>
        </p:nvSpPr>
        <p:spPr>
          <a:xfrm>
            <a:off x="6588690" y="1373159"/>
            <a:ext cx="1819559" cy="150125"/>
          </a:xfrm>
          <a:prstGeom prst="round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9181966" y="5465950"/>
            <a:ext cx="709684" cy="226943"/>
          </a:xfrm>
          <a:prstGeom prst="round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5419549"/>
            <a:ext cx="948384" cy="27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3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759"/>
            <a:ext cx="12192000" cy="689975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F27-94B2-4E5A-BEAD-104284D84794}" type="datetime6">
              <a:rPr lang="fr-FR" smtClean="0"/>
              <a:t>février 17</a:t>
            </a:fld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50385" y="274645"/>
            <a:ext cx="370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Présentation d’EBP </a:t>
            </a:r>
            <a:r>
              <a:rPr lang="fr-FR" i="0" dirty="0" err="1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OpenLine</a:t>
            </a:r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:</a:t>
            </a:r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5547" y="2501473"/>
            <a:ext cx="184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La restauration d’un dossier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697" y="563886"/>
            <a:ext cx="6438900" cy="49149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749" y="3423963"/>
            <a:ext cx="4762500" cy="1676400"/>
          </a:xfrm>
          <a:prstGeom prst="rect">
            <a:avLst/>
          </a:prstGeom>
        </p:spPr>
      </p:pic>
      <p:sp>
        <p:nvSpPr>
          <p:cNvPr id="10" name="Rectangle à coins arrondis 9"/>
          <p:cNvSpPr/>
          <p:nvPr/>
        </p:nvSpPr>
        <p:spPr>
          <a:xfrm>
            <a:off x="4405584" y="2894868"/>
            <a:ext cx="4984076" cy="252936"/>
          </a:xfrm>
          <a:prstGeom prst="round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4844955" y="2027417"/>
            <a:ext cx="2152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mot de passe est :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890862" y="202741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EBP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764913" y="1199259"/>
            <a:ext cx="18204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X5</a:t>
            </a:r>
          </a:p>
        </p:txBody>
      </p:sp>
      <p:sp>
        <p:nvSpPr>
          <p:cNvPr id="1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 err="1"/>
              <a:t>EBPOpenLine</a:t>
            </a:r>
            <a:r>
              <a:rPr lang="fr-FR" dirty="0"/>
              <a:t>-IUTGEA-</a:t>
            </a:r>
            <a:r>
              <a:rPr lang="fr-FR" dirty="0" err="1"/>
              <a:t>b.lefebvre</a:t>
            </a:r>
            <a:r>
              <a:rPr lang="fr-FR" dirty="0"/>
              <a:t>/</a:t>
            </a:r>
            <a:r>
              <a:rPr lang="fr-FR" dirty="0" err="1"/>
              <a:t>t.chaillou</a:t>
            </a:r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6027868"/>
            <a:ext cx="739442" cy="30039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54" y="5849748"/>
            <a:ext cx="569887" cy="31442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5419549"/>
            <a:ext cx="948384" cy="27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7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9" y="31776"/>
            <a:ext cx="12192000" cy="689975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F27-94B2-4E5A-BEAD-104284D84794}" type="datetime6">
              <a:rPr lang="fr-FR" smtClean="0"/>
              <a:t>février 17</a:t>
            </a:fld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50385" y="274645"/>
            <a:ext cx="370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Présentation d’EBP </a:t>
            </a:r>
            <a:r>
              <a:rPr lang="fr-FR" i="0" dirty="0" err="1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OpenLine</a:t>
            </a:r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:</a:t>
            </a:r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5547" y="2501473"/>
            <a:ext cx="184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La restauration d’un dossier</a:t>
            </a:r>
          </a:p>
        </p:txBody>
      </p:sp>
      <p:sp>
        <p:nvSpPr>
          <p:cNvPr id="1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 err="1"/>
              <a:t>EBPOpenLine</a:t>
            </a:r>
            <a:r>
              <a:rPr lang="fr-FR" dirty="0"/>
              <a:t>-IUTGEA-</a:t>
            </a:r>
            <a:r>
              <a:rPr lang="fr-FR" dirty="0" err="1"/>
              <a:t>b.lefebvre</a:t>
            </a:r>
            <a:r>
              <a:rPr lang="fr-FR" dirty="0"/>
              <a:t>/</a:t>
            </a:r>
            <a:r>
              <a:rPr lang="fr-FR" dirty="0" err="1"/>
              <a:t>t.chaillou</a:t>
            </a:r>
            <a:endParaRPr lang="fr-FR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6027868"/>
            <a:ext cx="739442" cy="30039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54" y="5849748"/>
            <a:ext cx="569887" cy="31442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5419549"/>
            <a:ext cx="948384" cy="270053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00" y="914028"/>
            <a:ext cx="4661670" cy="3564154"/>
          </a:xfrm>
          <a:prstGeom prst="rect">
            <a:avLst/>
          </a:prstGeom>
        </p:spPr>
      </p:pic>
      <p:sp>
        <p:nvSpPr>
          <p:cNvPr id="7" name="Rectangle : coins arrondis 6"/>
          <p:cNvSpPr/>
          <p:nvPr/>
        </p:nvSpPr>
        <p:spPr>
          <a:xfrm>
            <a:off x="6998676" y="4123668"/>
            <a:ext cx="732160" cy="259800"/>
          </a:xfrm>
          <a:prstGeom prst="round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552902" y="5185243"/>
            <a:ext cx="445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Puis entrez une dernière fois le mot de passe</a:t>
            </a:r>
          </a:p>
        </p:txBody>
      </p:sp>
    </p:spTree>
    <p:extLst>
      <p:ext uri="{BB962C8B-B14F-4D97-AF65-F5344CB8AC3E}">
        <p14:creationId xmlns:p14="http://schemas.microsoft.com/office/powerpoint/2010/main" val="73004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759"/>
            <a:ext cx="12192000" cy="689975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F27-94B2-4E5A-BEAD-104284D84794}" type="datetime6">
              <a:rPr lang="fr-FR" smtClean="0"/>
              <a:t>février 17</a:t>
            </a:fld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50385" y="274645"/>
            <a:ext cx="370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Présentation d’EBP </a:t>
            </a:r>
            <a:r>
              <a:rPr lang="fr-FR" i="0" dirty="0" err="1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OpenLine</a:t>
            </a:r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:</a:t>
            </a:r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5547" y="2501473"/>
            <a:ext cx="184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La restauration d’un dossier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398" y="643977"/>
            <a:ext cx="8612955" cy="4842423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3224463" y="643977"/>
            <a:ext cx="2598821" cy="17828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3581401" y="946204"/>
            <a:ext cx="2241884" cy="16070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 err="1"/>
              <a:t>EBPOpenLine</a:t>
            </a:r>
            <a:r>
              <a:rPr lang="fr-FR" dirty="0"/>
              <a:t>-IUTGEA-</a:t>
            </a:r>
            <a:r>
              <a:rPr lang="fr-FR" dirty="0" err="1"/>
              <a:t>b.lefebvre</a:t>
            </a:r>
            <a:r>
              <a:rPr lang="fr-FR" dirty="0"/>
              <a:t>/</a:t>
            </a:r>
            <a:r>
              <a:rPr lang="fr-FR" dirty="0" err="1"/>
              <a:t>t.chaillou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6027868"/>
            <a:ext cx="739442" cy="30039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54" y="5849748"/>
            <a:ext cx="569887" cy="31442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5419549"/>
            <a:ext cx="948384" cy="27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1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" y="-41759"/>
            <a:ext cx="12192000" cy="689975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F27-94B2-4E5A-BEAD-104284D84794}" type="datetime6">
              <a:rPr lang="fr-FR" smtClean="0"/>
              <a:t>février 17</a:t>
            </a:fld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50385" y="274645"/>
            <a:ext cx="370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Présentation d’EBP </a:t>
            </a:r>
            <a:r>
              <a:rPr lang="fr-FR" i="0" dirty="0" err="1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OpenLine</a:t>
            </a:r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:</a:t>
            </a:r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5547" y="2501473"/>
            <a:ext cx="184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La restauration d’un dossier</a:t>
            </a: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 err="1"/>
              <a:t>EBPOpenLine</a:t>
            </a:r>
            <a:r>
              <a:rPr lang="fr-FR" dirty="0"/>
              <a:t>-IUTGEA-</a:t>
            </a:r>
            <a:r>
              <a:rPr lang="fr-FR" dirty="0" err="1"/>
              <a:t>b.lefebvre</a:t>
            </a:r>
            <a:r>
              <a:rPr lang="fr-FR" dirty="0"/>
              <a:t>/</a:t>
            </a:r>
            <a:r>
              <a:rPr lang="fr-FR" dirty="0" err="1"/>
              <a:t>t.chaillou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6027868"/>
            <a:ext cx="739442" cy="30039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54" y="5849748"/>
            <a:ext cx="569887" cy="31442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5419549"/>
            <a:ext cx="948384" cy="27005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149642" y="779749"/>
            <a:ext cx="8926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La restauration d’une archive génère un raccourci, avec l’extension « .</a:t>
            </a:r>
            <a:r>
              <a:rPr lang="fr-FR" dirty="0" err="1"/>
              <a:t>ebp</a:t>
            </a:r>
            <a:r>
              <a:rPr lang="fr-FR" dirty="0"/>
              <a:t> », dans le répertoire indiqué lors de la procédure. Ce raccourci permet, par double click, d’ouvrir le dossier. </a:t>
            </a:r>
          </a:p>
        </p:txBody>
      </p:sp>
      <p:sp>
        <p:nvSpPr>
          <p:cNvPr id="6" name="Rectangle 5"/>
          <p:cNvSpPr/>
          <p:nvPr/>
        </p:nvSpPr>
        <p:spPr>
          <a:xfrm>
            <a:off x="2371396" y="3760675"/>
            <a:ext cx="34747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C00000"/>
                </a:solidFill>
              </a:rPr>
              <a:t>Ce raccourci peut être déplacé, sur le bureau par exemple.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3727323" y="1394658"/>
            <a:ext cx="7348963" cy="1238303"/>
            <a:chOff x="3727323" y="1394658"/>
            <a:chExt cx="7348963" cy="1238303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9894" y="1556277"/>
              <a:ext cx="5946392" cy="1076684"/>
            </a:xfrm>
            <a:prstGeom prst="rect">
              <a:avLst/>
            </a:prstGeom>
          </p:spPr>
        </p:pic>
        <p:sp>
          <p:nvSpPr>
            <p:cNvPr id="7" name="Flèche : angle droit 6"/>
            <p:cNvSpPr/>
            <p:nvPr/>
          </p:nvSpPr>
          <p:spPr>
            <a:xfrm rot="5400000">
              <a:off x="4159453" y="962528"/>
              <a:ext cx="568276" cy="1432536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5" name="Imag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237" y="2083671"/>
            <a:ext cx="642609" cy="683627"/>
          </a:xfrm>
          <a:prstGeom prst="rect">
            <a:avLst/>
          </a:prstGeom>
        </p:spPr>
      </p:pic>
      <p:grpSp>
        <p:nvGrpSpPr>
          <p:cNvPr id="27" name="Groupe 26"/>
          <p:cNvGrpSpPr/>
          <p:nvPr/>
        </p:nvGrpSpPr>
        <p:grpSpPr>
          <a:xfrm>
            <a:off x="4413626" y="2733499"/>
            <a:ext cx="4574100" cy="2686050"/>
            <a:chOff x="4413626" y="2733499"/>
            <a:chExt cx="4574100" cy="2686050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5936" y="2733499"/>
              <a:ext cx="2891790" cy="2686050"/>
            </a:xfrm>
            <a:prstGeom prst="rect">
              <a:avLst/>
            </a:prstGeom>
          </p:spPr>
        </p:pic>
        <p:sp>
          <p:nvSpPr>
            <p:cNvPr id="16" name="Flèche : angle droit 15"/>
            <p:cNvSpPr/>
            <p:nvPr/>
          </p:nvSpPr>
          <p:spPr>
            <a:xfrm rot="5400000">
              <a:off x="4845756" y="2538193"/>
              <a:ext cx="568276" cy="1432536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9155372" y="3427371"/>
            <a:ext cx="2786790" cy="923330"/>
            <a:chOff x="9155372" y="3427371"/>
            <a:chExt cx="2786790" cy="923330"/>
          </a:xfrm>
        </p:grpSpPr>
        <p:sp>
          <p:nvSpPr>
            <p:cNvPr id="20" name="Rectangle 19"/>
            <p:cNvSpPr/>
            <p:nvPr/>
          </p:nvSpPr>
          <p:spPr>
            <a:xfrm>
              <a:off x="10024052" y="3427371"/>
              <a:ext cx="191811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fr-FR" dirty="0"/>
                <a:t>Pour sélectionner le module à ouvrir en premier…</a:t>
              </a:r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5372" y="3434100"/>
              <a:ext cx="868680" cy="868680"/>
            </a:xfrm>
            <a:prstGeom prst="rect">
              <a:avLst/>
            </a:prstGeom>
          </p:spPr>
        </p:pic>
      </p:grpSp>
      <p:grpSp>
        <p:nvGrpSpPr>
          <p:cNvPr id="26" name="Groupe 25"/>
          <p:cNvGrpSpPr/>
          <p:nvPr/>
        </p:nvGrpSpPr>
        <p:grpSpPr>
          <a:xfrm>
            <a:off x="7012046" y="4470943"/>
            <a:ext cx="4533901" cy="2081524"/>
            <a:chOff x="7012046" y="4470943"/>
            <a:chExt cx="4533901" cy="2081524"/>
          </a:xfrm>
        </p:grpSpPr>
        <p:sp>
          <p:nvSpPr>
            <p:cNvPr id="18" name="Flèche : angle droit 17"/>
            <p:cNvSpPr/>
            <p:nvPr/>
          </p:nvSpPr>
          <p:spPr>
            <a:xfrm rot="5400000">
              <a:off x="7444176" y="5090772"/>
              <a:ext cx="568276" cy="1432536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3" name="Groupe 22"/>
            <p:cNvGrpSpPr/>
            <p:nvPr/>
          </p:nvGrpSpPr>
          <p:grpSpPr>
            <a:xfrm>
              <a:off x="8550271" y="4470943"/>
              <a:ext cx="2995676" cy="2081524"/>
              <a:chOff x="8550271" y="4470943"/>
              <a:chExt cx="2995676" cy="2081524"/>
            </a:xfrm>
          </p:grpSpPr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50271" y="5466594"/>
                <a:ext cx="2995676" cy="1085873"/>
              </a:xfrm>
              <a:prstGeom prst="rect">
                <a:avLst/>
              </a:prstGeom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9237500" y="4470943"/>
                <a:ext cx="191811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fr-FR" dirty="0"/>
                  <a:t>…et saisir le mot de passe,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314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759"/>
            <a:ext cx="12192000" cy="689975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F27-94B2-4E5A-BEAD-104284D84794}" type="datetime6">
              <a:rPr lang="fr-FR" smtClean="0"/>
              <a:t>février 17</a:t>
            </a:fld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50385" y="274645"/>
            <a:ext cx="370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Présentation d’EBP </a:t>
            </a:r>
            <a:r>
              <a:rPr lang="fr-FR" i="0" dirty="0" err="1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OpenLine</a:t>
            </a:r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:</a:t>
            </a:r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5547" y="2501473"/>
            <a:ext cx="184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La restauration d’un dossier</a:t>
            </a: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 err="1"/>
              <a:t>EBPOpenLine</a:t>
            </a:r>
            <a:r>
              <a:rPr lang="fr-FR" dirty="0"/>
              <a:t>-IUTGEA-</a:t>
            </a:r>
            <a:r>
              <a:rPr lang="fr-FR" dirty="0" err="1"/>
              <a:t>b.lefebvre</a:t>
            </a:r>
            <a:r>
              <a:rPr lang="fr-FR" dirty="0"/>
              <a:t>/</a:t>
            </a:r>
            <a:r>
              <a:rPr lang="fr-FR" dirty="0" err="1"/>
              <a:t>t.chaillou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6027868"/>
            <a:ext cx="739442" cy="30039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54" y="5849748"/>
            <a:ext cx="569887" cy="31442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5419549"/>
            <a:ext cx="948384" cy="270053"/>
          </a:xfrm>
          <a:prstGeom prst="rect">
            <a:avLst/>
          </a:prstGeom>
        </p:spPr>
      </p:pic>
      <p:grpSp>
        <p:nvGrpSpPr>
          <p:cNvPr id="33" name="Groupe 32"/>
          <p:cNvGrpSpPr/>
          <p:nvPr/>
        </p:nvGrpSpPr>
        <p:grpSpPr>
          <a:xfrm>
            <a:off x="2149642" y="1424875"/>
            <a:ext cx="9077402" cy="2679226"/>
            <a:chOff x="2149642" y="1424875"/>
            <a:chExt cx="9077402" cy="2679226"/>
          </a:xfrm>
        </p:grpSpPr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99041" y="1545174"/>
              <a:ext cx="2928003" cy="2558927"/>
            </a:xfrm>
            <a:prstGeom prst="rect">
              <a:avLst/>
            </a:prstGeom>
          </p:spPr>
        </p:pic>
        <p:sp>
          <p:nvSpPr>
            <p:cNvPr id="29" name="ZoneTexte 28"/>
            <p:cNvSpPr txBox="1"/>
            <p:nvPr/>
          </p:nvSpPr>
          <p:spPr>
            <a:xfrm>
              <a:off x="2149642" y="1424875"/>
              <a:ext cx="5857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Un dossier restauré peut être ouvert via le menu « Fichier ».</a:t>
              </a:r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4054237" y="3084954"/>
            <a:ext cx="4433271" cy="667159"/>
            <a:chOff x="4054237" y="3084954"/>
            <a:chExt cx="4433271" cy="667159"/>
          </a:xfrm>
        </p:grpSpPr>
        <p:sp>
          <p:nvSpPr>
            <p:cNvPr id="30" name="ZoneTexte 29"/>
            <p:cNvSpPr txBox="1"/>
            <p:nvPr/>
          </p:nvSpPr>
          <p:spPr>
            <a:xfrm>
              <a:off x="4054237" y="3084954"/>
              <a:ext cx="35423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dirty="0"/>
                <a:t>Les derniers dossiers utilisés sont également disponibles:</a:t>
              </a:r>
            </a:p>
          </p:txBody>
        </p:sp>
        <p:sp>
          <p:nvSpPr>
            <p:cNvPr id="31" name="Flèche : droite 30"/>
            <p:cNvSpPr/>
            <p:nvPr/>
          </p:nvSpPr>
          <p:spPr>
            <a:xfrm>
              <a:off x="7748954" y="3260841"/>
              <a:ext cx="738554" cy="4912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3918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759"/>
            <a:ext cx="12192000" cy="689975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F27-94B2-4E5A-BEAD-104284D84794}" type="datetime6">
              <a:rPr lang="fr-FR" smtClean="0"/>
              <a:t>février 17</a:t>
            </a:fld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50385" y="274645"/>
            <a:ext cx="370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Présentation d’EBP </a:t>
            </a:r>
            <a:r>
              <a:rPr lang="fr-FR" i="0" dirty="0" err="1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OpenLine</a:t>
            </a:r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:</a:t>
            </a:r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5547" y="2501473"/>
            <a:ext cx="184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La sauvegarde d’un dossier</a:t>
            </a: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 err="1"/>
              <a:t>EBPOpenLine</a:t>
            </a:r>
            <a:r>
              <a:rPr lang="fr-FR" dirty="0"/>
              <a:t>-IUTGEA-</a:t>
            </a:r>
            <a:r>
              <a:rPr lang="fr-FR" dirty="0" err="1"/>
              <a:t>b.lefebvre</a:t>
            </a:r>
            <a:r>
              <a:rPr lang="fr-FR" dirty="0"/>
              <a:t>/</a:t>
            </a:r>
            <a:r>
              <a:rPr lang="fr-FR" dirty="0" err="1"/>
              <a:t>t.chaillou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6027868"/>
            <a:ext cx="739442" cy="30039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54" y="5849748"/>
            <a:ext cx="569887" cy="31442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5419549"/>
            <a:ext cx="948384" cy="27005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715" y="807610"/>
            <a:ext cx="8662897" cy="3387725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4464423" y="5554575"/>
            <a:ext cx="737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La sauvegarde n’est pas nécessaire après chaque utilisation. 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357186" y="4492751"/>
            <a:ext cx="8174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D’une manière générale, il est souhaitable de disposer de deux jeux de sauvegarde situés à deux emplacements\supports distincts. </a:t>
            </a:r>
          </a:p>
        </p:txBody>
      </p:sp>
    </p:spTree>
    <p:extLst>
      <p:ext uri="{BB962C8B-B14F-4D97-AF65-F5344CB8AC3E}">
        <p14:creationId xmlns:p14="http://schemas.microsoft.com/office/powerpoint/2010/main" val="204311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759"/>
            <a:ext cx="12192000" cy="689975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F27-94B2-4E5A-BEAD-104284D84794}" type="datetime6">
              <a:rPr lang="fr-FR" smtClean="0"/>
              <a:t>février 17</a:t>
            </a:fld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50385" y="274645"/>
            <a:ext cx="370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Présentation d’EBP </a:t>
            </a:r>
            <a:r>
              <a:rPr lang="fr-FR" i="0" dirty="0" err="1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OpenLine</a:t>
            </a:r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:</a:t>
            </a:r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5547" y="2501473"/>
            <a:ext cx="184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La sauvegarde d’un dossier</a:t>
            </a: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 err="1"/>
              <a:t>EBPOpenLine</a:t>
            </a:r>
            <a:r>
              <a:rPr lang="fr-FR" dirty="0"/>
              <a:t>-IUTGEA-</a:t>
            </a:r>
            <a:r>
              <a:rPr lang="fr-FR" dirty="0" err="1"/>
              <a:t>b.lefebvre</a:t>
            </a:r>
            <a:r>
              <a:rPr lang="fr-FR" dirty="0"/>
              <a:t>/</a:t>
            </a:r>
            <a:r>
              <a:rPr lang="fr-FR" dirty="0" err="1"/>
              <a:t>t.chaillou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6027868"/>
            <a:ext cx="739442" cy="30039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54" y="5849748"/>
            <a:ext cx="569887" cy="31442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5419549"/>
            <a:ext cx="948384" cy="270053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939" y="817319"/>
            <a:ext cx="7502770" cy="4220308"/>
          </a:xfrm>
          <a:prstGeom prst="rect">
            <a:avLst/>
          </a:prstGeom>
        </p:spPr>
      </p:pic>
      <p:grpSp>
        <p:nvGrpSpPr>
          <p:cNvPr id="47" name="Groupe 46"/>
          <p:cNvGrpSpPr/>
          <p:nvPr/>
        </p:nvGrpSpPr>
        <p:grpSpPr>
          <a:xfrm>
            <a:off x="3684939" y="817319"/>
            <a:ext cx="7502770" cy="1730320"/>
            <a:chOff x="3684939" y="817319"/>
            <a:chExt cx="7502770" cy="1730320"/>
          </a:xfrm>
        </p:grpSpPr>
        <p:sp>
          <p:nvSpPr>
            <p:cNvPr id="35" name="Ellipse 34"/>
            <p:cNvSpPr/>
            <p:nvPr/>
          </p:nvSpPr>
          <p:spPr>
            <a:xfrm>
              <a:off x="3684939" y="1535723"/>
              <a:ext cx="453307" cy="164123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10987088" y="817319"/>
              <a:ext cx="200621" cy="139944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6381285" y="1901308"/>
              <a:ext cx="410165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C00000"/>
                  </a:solidFill>
                </a:rPr>
                <a:t>L’action fermeture provoque une demande de confirmation de sauvegarde</a:t>
              </a:r>
            </a:p>
          </p:txBody>
        </p:sp>
        <p:cxnSp>
          <p:nvCxnSpPr>
            <p:cNvPr id="39" name="Connecteur droit avec flèche 38"/>
            <p:cNvCxnSpPr>
              <a:cxnSpLocks/>
            </p:cNvCxnSpPr>
            <p:nvPr/>
          </p:nvCxnSpPr>
          <p:spPr>
            <a:xfrm flipV="1">
              <a:off x="7979229" y="957263"/>
              <a:ext cx="2917371" cy="98039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>
              <a:cxnSpLocks/>
            </p:cNvCxnSpPr>
            <p:nvPr/>
          </p:nvCxnSpPr>
          <p:spPr>
            <a:xfrm flipH="1" flipV="1">
              <a:off x="4256314" y="1621971"/>
              <a:ext cx="3722915" cy="31568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e 47"/>
          <p:cNvGrpSpPr/>
          <p:nvPr/>
        </p:nvGrpSpPr>
        <p:grpSpPr>
          <a:xfrm>
            <a:off x="7195457" y="2515484"/>
            <a:ext cx="4484914" cy="3704341"/>
            <a:chOff x="5560480" y="2547639"/>
            <a:chExt cx="4484914" cy="3704341"/>
          </a:xfrm>
        </p:grpSpPr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0480" y="3219567"/>
              <a:ext cx="4484914" cy="3032413"/>
            </a:xfrm>
            <a:prstGeom prst="rect">
              <a:avLst/>
            </a:prstGeom>
          </p:spPr>
        </p:pic>
        <p:sp>
          <p:nvSpPr>
            <p:cNvPr id="46" name="Flèche : bas 45"/>
            <p:cNvSpPr/>
            <p:nvPr/>
          </p:nvSpPr>
          <p:spPr>
            <a:xfrm>
              <a:off x="7696200" y="2547639"/>
              <a:ext cx="653143" cy="708741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2803622" y="2547639"/>
            <a:ext cx="8783669" cy="3250656"/>
            <a:chOff x="2798146" y="2547639"/>
            <a:chExt cx="8783669" cy="3250656"/>
          </a:xfrm>
        </p:grpSpPr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98146" y="2547639"/>
              <a:ext cx="4239986" cy="3250656"/>
            </a:xfrm>
            <a:prstGeom prst="rect">
              <a:avLst/>
            </a:prstGeom>
          </p:spPr>
        </p:pic>
        <p:sp>
          <p:nvSpPr>
            <p:cNvPr id="50" name="Flèche : bas 49"/>
            <p:cNvSpPr/>
            <p:nvPr/>
          </p:nvSpPr>
          <p:spPr>
            <a:xfrm rot="5400000">
              <a:off x="7223256" y="4279951"/>
              <a:ext cx="653143" cy="708741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 : coins arrondis 50"/>
            <p:cNvSpPr/>
            <p:nvPr/>
          </p:nvSpPr>
          <p:spPr>
            <a:xfrm>
              <a:off x="7924925" y="4167806"/>
              <a:ext cx="3656890" cy="869821"/>
            </a:xfrm>
            <a:prstGeom prst="roundRect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4742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759"/>
            <a:ext cx="12192000" cy="689975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F27-94B2-4E5A-BEAD-104284D84794}" type="datetime6">
              <a:rPr lang="fr-FR" smtClean="0"/>
              <a:t>février 17</a:t>
            </a:fld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50385" y="274645"/>
            <a:ext cx="370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Présentation d’EBP </a:t>
            </a:r>
            <a:r>
              <a:rPr lang="fr-FR" i="0" dirty="0" err="1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OpenLine</a:t>
            </a:r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:</a:t>
            </a:r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5547" y="2501473"/>
            <a:ext cx="184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La sauvegarde d’un dossier</a:t>
            </a: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 err="1"/>
              <a:t>EBPOpenLine</a:t>
            </a:r>
            <a:r>
              <a:rPr lang="fr-FR" dirty="0"/>
              <a:t>-IUTGEA-</a:t>
            </a:r>
            <a:r>
              <a:rPr lang="fr-FR" dirty="0" err="1"/>
              <a:t>b.lefebvre</a:t>
            </a:r>
            <a:r>
              <a:rPr lang="fr-FR" dirty="0"/>
              <a:t>/</a:t>
            </a:r>
            <a:r>
              <a:rPr lang="fr-FR" dirty="0" err="1"/>
              <a:t>t.chaillou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6027868"/>
            <a:ext cx="739442" cy="30039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54" y="5849748"/>
            <a:ext cx="569887" cy="31442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5419549"/>
            <a:ext cx="948384" cy="270053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0465" y="1474046"/>
            <a:ext cx="8629725" cy="4854220"/>
          </a:xfrm>
          <a:prstGeom prst="rect">
            <a:avLst/>
          </a:prstGeom>
        </p:spPr>
      </p:pic>
      <p:sp>
        <p:nvSpPr>
          <p:cNvPr id="5" name="Rectangle : coins arrondis 4"/>
          <p:cNvSpPr/>
          <p:nvPr/>
        </p:nvSpPr>
        <p:spPr>
          <a:xfrm>
            <a:off x="6193972" y="1774371"/>
            <a:ext cx="1175657" cy="40277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2149642" y="779749"/>
            <a:ext cx="892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Un résultat identique est obtenu en utilisant l’onglet « outils ».</a:t>
            </a:r>
          </a:p>
        </p:txBody>
      </p:sp>
    </p:spTree>
    <p:extLst>
      <p:ext uri="{BB962C8B-B14F-4D97-AF65-F5344CB8AC3E}">
        <p14:creationId xmlns:p14="http://schemas.microsoft.com/office/powerpoint/2010/main" val="70626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759"/>
            <a:ext cx="12192000" cy="689975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F27-94B2-4E5A-BEAD-104284D84794}" type="datetime6">
              <a:rPr lang="fr-FR" smtClean="0"/>
              <a:t>février 17</a:t>
            </a:fld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50385" y="274645"/>
            <a:ext cx="370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Présentation d’EBP </a:t>
            </a:r>
            <a:r>
              <a:rPr lang="fr-FR" i="0" dirty="0" err="1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OpenLine</a:t>
            </a:r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:</a:t>
            </a:r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5547" y="2501473"/>
            <a:ext cx="184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La sauvegarde d’un dossier</a:t>
            </a: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 err="1"/>
              <a:t>EBPOpenLine</a:t>
            </a:r>
            <a:r>
              <a:rPr lang="fr-FR" dirty="0"/>
              <a:t>-IUTGEA-</a:t>
            </a:r>
            <a:r>
              <a:rPr lang="fr-FR" dirty="0" err="1"/>
              <a:t>b.lefebvre</a:t>
            </a:r>
            <a:r>
              <a:rPr lang="fr-FR" dirty="0"/>
              <a:t>/</a:t>
            </a:r>
            <a:r>
              <a:rPr lang="fr-FR" dirty="0" err="1"/>
              <a:t>t.chaillou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6027868"/>
            <a:ext cx="739442" cy="30039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54" y="5849748"/>
            <a:ext cx="569887" cy="31442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5419549"/>
            <a:ext cx="948384" cy="27005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0779" y="836159"/>
            <a:ext cx="2754087" cy="2111467"/>
          </a:xfrm>
          <a:prstGeom prst="rect">
            <a:avLst/>
          </a:prstGeom>
        </p:spPr>
      </p:pic>
      <p:sp>
        <p:nvSpPr>
          <p:cNvPr id="5" name="Rectangle : coins arrondis 4"/>
          <p:cNvSpPr/>
          <p:nvPr/>
        </p:nvSpPr>
        <p:spPr>
          <a:xfrm>
            <a:off x="4172496" y="2752499"/>
            <a:ext cx="327537" cy="15336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3512820" y="1260563"/>
            <a:ext cx="2774482" cy="2130406"/>
            <a:chOff x="3512820" y="1260563"/>
            <a:chExt cx="2774482" cy="2130406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12820" y="1260563"/>
              <a:ext cx="2774482" cy="2130406"/>
            </a:xfrm>
            <a:prstGeom prst="rect">
              <a:avLst/>
            </a:prstGeom>
          </p:spPr>
        </p:pic>
        <p:sp>
          <p:nvSpPr>
            <p:cNvPr id="15" name="Rectangle : coins arrondis 14"/>
            <p:cNvSpPr/>
            <p:nvPr/>
          </p:nvSpPr>
          <p:spPr>
            <a:xfrm>
              <a:off x="5277396" y="3208020"/>
              <a:ext cx="327537" cy="12953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3816801" y="2203244"/>
            <a:ext cx="24705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C00000"/>
                </a:solidFill>
              </a:rPr>
              <a:t>… et patienter!!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8855" y="1715653"/>
            <a:ext cx="2978501" cy="2297398"/>
          </a:xfrm>
          <a:prstGeom prst="rect">
            <a:avLst/>
          </a:prstGeom>
        </p:spPr>
      </p:pic>
      <p:sp>
        <p:nvSpPr>
          <p:cNvPr id="18" name="Rectangle : coins arrondis 17"/>
          <p:cNvSpPr/>
          <p:nvPr/>
        </p:nvSpPr>
        <p:spPr>
          <a:xfrm>
            <a:off x="6389394" y="3823182"/>
            <a:ext cx="327537" cy="12953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" name="Groupe 16"/>
          <p:cNvGrpSpPr/>
          <p:nvPr/>
        </p:nvGrpSpPr>
        <p:grpSpPr>
          <a:xfrm>
            <a:off x="4500033" y="2244386"/>
            <a:ext cx="3036147" cy="895422"/>
            <a:chOff x="4500033" y="2244386"/>
            <a:chExt cx="3036147" cy="895422"/>
          </a:xfrm>
        </p:grpSpPr>
        <p:sp>
          <p:nvSpPr>
            <p:cNvPr id="19" name="Rectangle : coins arrondis 18"/>
            <p:cNvSpPr/>
            <p:nvPr/>
          </p:nvSpPr>
          <p:spPr>
            <a:xfrm>
              <a:off x="4500033" y="2244386"/>
              <a:ext cx="3036147" cy="140674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54031" y="2555033"/>
              <a:ext cx="24705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C00000"/>
                  </a:solidFill>
                </a:rPr>
                <a:t>Indiquer l’emplacement de sauvegarde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7650480" y="1182083"/>
            <a:ext cx="24705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 b="1" dirty="0">
                <a:solidFill>
                  <a:srgbClr val="C00000"/>
                </a:solidFill>
              </a:rPr>
              <a:t>Le nom du fichier de sauvegarde est composé du nom du dossier précédé de l’indication « sauvegarde » et suivi de la date et l’heure de la sauvegarde. Ce nom peut être modifié.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5184866" y="2434076"/>
            <a:ext cx="3072757" cy="2359178"/>
            <a:chOff x="5159709" y="2252522"/>
            <a:chExt cx="3072757" cy="2359178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59709" y="2252522"/>
              <a:ext cx="3072757" cy="2359178"/>
            </a:xfrm>
            <a:prstGeom prst="rect">
              <a:avLst/>
            </a:prstGeom>
          </p:spPr>
        </p:pic>
        <p:sp>
          <p:nvSpPr>
            <p:cNvPr id="24" name="Rectangle : coins arrondis 23"/>
            <p:cNvSpPr/>
            <p:nvPr/>
          </p:nvSpPr>
          <p:spPr>
            <a:xfrm>
              <a:off x="7486711" y="4412245"/>
              <a:ext cx="327537" cy="12953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6" name="Imag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7463" y="2850065"/>
            <a:ext cx="3573075" cy="273060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894892" y="5372812"/>
            <a:ext cx="2470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 b="1" dirty="0">
                <a:solidFill>
                  <a:srgbClr val="C00000"/>
                </a:solidFill>
              </a:rPr>
              <a:t>L’ouverture ultérieure du dossier sauvegardé n’implique pas une opération de restauration.</a:t>
            </a:r>
          </a:p>
        </p:txBody>
      </p:sp>
      <p:grpSp>
        <p:nvGrpSpPr>
          <p:cNvPr id="32" name="Groupe 31"/>
          <p:cNvGrpSpPr/>
          <p:nvPr/>
        </p:nvGrpSpPr>
        <p:grpSpPr>
          <a:xfrm>
            <a:off x="6852664" y="3434840"/>
            <a:ext cx="3785138" cy="2902989"/>
            <a:chOff x="6667329" y="3306485"/>
            <a:chExt cx="3785138" cy="2902989"/>
          </a:xfrm>
        </p:grpSpPr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67329" y="3306485"/>
              <a:ext cx="3785138" cy="2902989"/>
            </a:xfrm>
            <a:prstGeom prst="rect">
              <a:avLst/>
            </a:prstGeom>
          </p:spPr>
        </p:pic>
        <p:sp>
          <p:nvSpPr>
            <p:cNvPr id="31" name="Rectangle : coins arrondis 30"/>
            <p:cNvSpPr/>
            <p:nvPr/>
          </p:nvSpPr>
          <p:spPr>
            <a:xfrm>
              <a:off x="9573885" y="5984150"/>
              <a:ext cx="327537" cy="170037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8757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/>
      <p:bldP spid="18" grpId="0" animBg="1"/>
      <p:bldP spid="23" grpId="0"/>
      <p:bldP spid="2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5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6027868"/>
            <a:ext cx="739442" cy="300398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F27-94B2-4E5A-BEAD-104284D84794}" type="datetime6">
              <a:rPr lang="fr-FR" smtClean="0"/>
              <a:t>février 17</a:t>
            </a:fld>
            <a:endParaRPr lang="fr-FR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IUTGEA-</a:t>
            </a:r>
            <a:r>
              <a:rPr lang="fr-FR" dirty="0" err="1"/>
              <a:t>b.lefebvre</a:t>
            </a:r>
            <a:r>
              <a:rPr lang="fr-FR" dirty="0"/>
              <a:t>/</a:t>
            </a:r>
            <a:r>
              <a:rPr lang="fr-FR" dirty="0" err="1"/>
              <a:t>t.chaillou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350385" y="274645"/>
            <a:ext cx="370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Présentation d’EBP </a:t>
            </a:r>
            <a:r>
              <a:rPr lang="fr-FR" i="0" dirty="0" err="1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OpenLine</a:t>
            </a:r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:</a:t>
            </a:r>
            <a:endParaRPr lang="fr-FR" dirty="0">
              <a:latin typeface="Comic Sans MS" panose="030F0702030302020204" pitchFamily="66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396" y="1357374"/>
            <a:ext cx="9217502" cy="1455608"/>
          </a:xfrm>
          <a:prstGeom prst="rect">
            <a:avLst/>
          </a:prstGeom>
        </p:spPr>
      </p:pic>
      <p:grpSp>
        <p:nvGrpSpPr>
          <p:cNvPr id="48" name="Groupe 47"/>
          <p:cNvGrpSpPr/>
          <p:nvPr/>
        </p:nvGrpSpPr>
        <p:grpSpPr>
          <a:xfrm>
            <a:off x="8254316" y="2569748"/>
            <a:ext cx="2520955" cy="1164608"/>
            <a:chOff x="7484989" y="2835889"/>
            <a:chExt cx="2520955" cy="1164608"/>
          </a:xfrm>
        </p:grpSpPr>
        <p:cxnSp>
          <p:nvCxnSpPr>
            <p:cNvPr id="26" name="Connecteur droit avec flèche 25"/>
            <p:cNvCxnSpPr>
              <a:cxnSpLocks/>
            </p:cNvCxnSpPr>
            <p:nvPr/>
          </p:nvCxnSpPr>
          <p:spPr>
            <a:xfrm>
              <a:off x="8738052" y="2835889"/>
              <a:ext cx="7414" cy="463657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7484989" y="3354166"/>
              <a:ext cx="252095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fr-FR" dirty="0">
                  <a:solidFill>
                    <a:srgbClr val="3E3E3F"/>
                  </a:solidFill>
                  <a:latin typeface="Comic Sans MS" panose="030F0702030302020204" pitchFamily="66" charset="0"/>
                </a:rPr>
                <a:t>Gestion de la relation avec les salariés.</a:t>
              </a:r>
              <a:endParaRPr lang="fr-FR" dirty="0">
                <a:latin typeface="Comic Sans MS" panose="030F0702030302020204" pitchFamily="66" charset="0"/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54" y="5849748"/>
            <a:ext cx="569887" cy="314420"/>
          </a:xfrm>
          <a:prstGeom prst="rect">
            <a:avLst/>
          </a:prstGeom>
        </p:spPr>
      </p:pic>
      <p:grpSp>
        <p:nvGrpSpPr>
          <p:cNvPr id="45" name="Groupe 44"/>
          <p:cNvGrpSpPr/>
          <p:nvPr/>
        </p:nvGrpSpPr>
        <p:grpSpPr>
          <a:xfrm>
            <a:off x="369720" y="2594996"/>
            <a:ext cx="4169797" cy="2199083"/>
            <a:chOff x="2562446" y="2231017"/>
            <a:chExt cx="4341455" cy="6567617"/>
          </a:xfrm>
        </p:grpSpPr>
        <p:sp>
          <p:nvSpPr>
            <p:cNvPr id="13" name="Rectangle 12"/>
            <p:cNvSpPr/>
            <p:nvPr/>
          </p:nvSpPr>
          <p:spPr>
            <a:xfrm>
              <a:off x="2562446" y="3559295"/>
              <a:ext cx="3911469" cy="5239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fr-FR" i="0" dirty="0">
                  <a:solidFill>
                    <a:srgbClr val="3E3E3F"/>
                  </a:solidFill>
                  <a:effectLst/>
                  <a:latin typeface="Comic Sans MS" panose="030F0702030302020204" pitchFamily="66" charset="0"/>
                </a:rPr>
                <a:t>Optimisation de la gestion de la relation client : Gestion des prospects, recueil d’informations, identification de besoins, appui marketing ciblé, etc.</a:t>
              </a:r>
              <a:br>
                <a:rPr lang="fr-FR" i="0" dirty="0">
                  <a:solidFill>
                    <a:srgbClr val="3E3E3F"/>
                  </a:solidFill>
                  <a:effectLst/>
                  <a:latin typeface="Comic Sans MS" panose="030F0702030302020204" pitchFamily="66" charset="0"/>
                </a:rPr>
              </a:br>
              <a:endParaRPr lang="fr-FR" dirty="0">
                <a:latin typeface="Comic Sans MS" panose="030F0702030302020204" pitchFamily="66" charset="0"/>
              </a:endParaRPr>
            </a:p>
          </p:txBody>
        </p:sp>
        <p:cxnSp>
          <p:nvCxnSpPr>
            <p:cNvPr id="16" name="Connecteur droit avec flèche 15"/>
            <p:cNvCxnSpPr>
              <a:cxnSpLocks/>
            </p:cNvCxnSpPr>
            <p:nvPr/>
          </p:nvCxnSpPr>
          <p:spPr>
            <a:xfrm flipH="1">
              <a:off x="6354153" y="2231017"/>
              <a:ext cx="549748" cy="147244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e 45"/>
          <p:cNvGrpSpPr/>
          <p:nvPr/>
        </p:nvGrpSpPr>
        <p:grpSpPr>
          <a:xfrm>
            <a:off x="4255739" y="2721935"/>
            <a:ext cx="2795097" cy="3127813"/>
            <a:chOff x="4232242" y="2721935"/>
            <a:chExt cx="2589697" cy="3127813"/>
          </a:xfrm>
        </p:grpSpPr>
        <p:cxnSp>
          <p:nvCxnSpPr>
            <p:cNvPr id="22" name="Connecteur droit avec flèche 21"/>
            <p:cNvCxnSpPr>
              <a:cxnSpLocks/>
            </p:cNvCxnSpPr>
            <p:nvPr/>
          </p:nvCxnSpPr>
          <p:spPr>
            <a:xfrm flipH="1">
              <a:off x="5483394" y="2721935"/>
              <a:ext cx="192096" cy="131137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4232242" y="4095422"/>
              <a:ext cx="2589697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Comic Sans MS" panose="030F0702030302020204" pitchFamily="66" charset="0"/>
                </a:rPr>
                <a:t>Établissement des liasses fiscales (BIC, BNC, SCI, BA, SCM, Intégration) et annexes, </a:t>
              </a:r>
              <a:r>
                <a:rPr lang="fr-FR" dirty="0" err="1">
                  <a:latin typeface="Comic Sans MS" panose="030F0702030302020204" pitchFamily="66" charset="0"/>
                </a:rPr>
                <a:t>télédéclaration</a:t>
              </a:r>
              <a:r>
                <a:rPr lang="fr-FR" dirty="0">
                  <a:latin typeface="Comic Sans MS" panose="030F0702030302020204" pitchFamily="66" charset="0"/>
                </a:rPr>
                <a:t> au format EDI. </a:t>
              </a: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301479" y="932332"/>
            <a:ext cx="1830536" cy="1200329"/>
            <a:chOff x="301479" y="932332"/>
            <a:chExt cx="1830536" cy="1200329"/>
          </a:xfrm>
        </p:grpSpPr>
        <p:cxnSp>
          <p:nvCxnSpPr>
            <p:cNvPr id="30" name="Connecteur droit avec flèche 29"/>
            <p:cNvCxnSpPr/>
            <p:nvPr/>
          </p:nvCxnSpPr>
          <p:spPr>
            <a:xfrm flipH="1" flipV="1">
              <a:off x="1646238" y="1950745"/>
              <a:ext cx="485777" cy="15570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301479" y="932332"/>
              <a:ext cx="17083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fr-FR" dirty="0">
                  <a:solidFill>
                    <a:srgbClr val="3E3E3F"/>
                  </a:solidFill>
                  <a:latin typeface="Comic Sans MS" panose="030F0702030302020204" pitchFamily="66" charset="0"/>
                </a:rPr>
                <a:t>Analyse des documents comptables et prévisions.</a:t>
              </a:r>
              <a:endParaRPr lang="fr-FR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6853147" y="2828698"/>
            <a:ext cx="1862590" cy="1724356"/>
            <a:chOff x="6853147" y="2570843"/>
            <a:chExt cx="1862590" cy="2017362"/>
          </a:xfrm>
        </p:grpSpPr>
        <p:cxnSp>
          <p:nvCxnSpPr>
            <p:cNvPr id="24" name="Connecteur droit avec flèche 23"/>
            <p:cNvCxnSpPr>
              <a:cxnSpLocks/>
            </p:cNvCxnSpPr>
            <p:nvPr/>
          </p:nvCxnSpPr>
          <p:spPr>
            <a:xfrm flipH="1">
              <a:off x="7685977" y="2570843"/>
              <a:ext cx="467423" cy="118854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6853147" y="3832048"/>
              <a:ext cx="1862590" cy="7561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fr-FR" dirty="0">
                  <a:solidFill>
                    <a:srgbClr val="3E3E3F"/>
                  </a:solidFill>
                  <a:latin typeface="Comic Sans MS" panose="030F0702030302020204" pitchFamily="66" charset="0"/>
                </a:rPr>
                <a:t>Gestion des immobilisations.</a:t>
              </a:r>
              <a:endParaRPr lang="fr-FR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9241474" y="2419350"/>
            <a:ext cx="2507344" cy="3786802"/>
            <a:chOff x="8666837" y="2674249"/>
            <a:chExt cx="2507344" cy="3786802"/>
          </a:xfrm>
        </p:grpSpPr>
        <p:cxnSp>
          <p:nvCxnSpPr>
            <p:cNvPr id="28" name="Connecteur droit avec flèche 27"/>
            <p:cNvCxnSpPr>
              <a:cxnSpLocks/>
            </p:cNvCxnSpPr>
            <p:nvPr/>
          </p:nvCxnSpPr>
          <p:spPr>
            <a:xfrm>
              <a:off x="10238675" y="2674249"/>
              <a:ext cx="32394" cy="131707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6837" y="4135945"/>
              <a:ext cx="2507344" cy="2325106"/>
            </a:xfrm>
            <a:prstGeom prst="rect">
              <a:avLst/>
            </a:prstGeom>
          </p:spPr>
        </p:pic>
      </p:grpSp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5419549"/>
            <a:ext cx="948384" cy="270053"/>
          </a:xfrm>
          <a:prstGeom prst="rect">
            <a:avLst/>
          </a:prstGeom>
        </p:spPr>
      </p:pic>
      <p:grpSp>
        <p:nvGrpSpPr>
          <p:cNvPr id="56" name="Groupe 55"/>
          <p:cNvGrpSpPr/>
          <p:nvPr/>
        </p:nvGrpSpPr>
        <p:grpSpPr>
          <a:xfrm>
            <a:off x="3168502" y="335405"/>
            <a:ext cx="6178698" cy="2539686"/>
            <a:chOff x="3168502" y="335405"/>
            <a:chExt cx="6178698" cy="2539686"/>
          </a:xfrm>
        </p:grpSpPr>
        <p:grpSp>
          <p:nvGrpSpPr>
            <p:cNvPr id="53" name="Groupe 52"/>
            <p:cNvGrpSpPr/>
            <p:nvPr/>
          </p:nvGrpSpPr>
          <p:grpSpPr>
            <a:xfrm>
              <a:off x="3168502" y="1228496"/>
              <a:ext cx="4754795" cy="1646595"/>
              <a:chOff x="3324620" y="1474974"/>
              <a:chExt cx="5325679" cy="1646595"/>
            </a:xfrm>
          </p:grpSpPr>
          <p:sp>
            <p:nvSpPr>
              <p:cNvPr id="50" name="Ellipse 49"/>
              <p:cNvSpPr/>
              <p:nvPr/>
            </p:nvSpPr>
            <p:spPr>
              <a:xfrm>
                <a:off x="3324620" y="1474974"/>
                <a:ext cx="1262743" cy="1600200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7216041" y="1521369"/>
                <a:ext cx="1434258" cy="1600200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5" name="Groupe 54"/>
            <p:cNvGrpSpPr/>
            <p:nvPr/>
          </p:nvGrpSpPr>
          <p:grpSpPr>
            <a:xfrm>
              <a:off x="4062688" y="335405"/>
              <a:ext cx="5284512" cy="958725"/>
              <a:chOff x="4062688" y="335405"/>
              <a:chExt cx="5284512" cy="958725"/>
            </a:xfrm>
          </p:grpSpPr>
          <p:grpSp>
            <p:nvGrpSpPr>
              <p:cNvPr id="44" name="Groupe 43"/>
              <p:cNvGrpSpPr/>
              <p:nvPr/>
            </p:nvGrpSpPr>
            <p:grpSpPr>
              <a:xfrm>
                <a:off x="4062688" y="335405"/>
                <a:ext cx="5284512" cy="958725"/>
                <a:chOff x="7409090" y="2857865"/>
                <a:chExt cx="5284512" cy="958725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7409090" y="2857865"/>
                  <a:ext cx="5284512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fr-FR" dirty="0">
                      <a:solidFill>
                        <a:srgbClr val="3E3E3F"/>
                      </a:solidFill>
                      <a:latin typeface="Comic Sans MS" panose="030F0702030302020204" pitchFamily="66" charset="0"/>
                    </a:rPr>
                    <a:t>Gestion comptable : Enregistrement et édition des documents commerciaux/comptables.</a:t>
                  </a:r>
                  <a:endParaRPr lang="fr-FR" dirty="0">
                    <a:latin typeface="Comic Sans MS" panose="030F0702030302020204" pitchFamily="66" charset="0"/>
                  </a:endParaRPr>
                </a:p>
              </p:txBody>
            </p:sp>
            <p:cxnSp>
              <p:nvCxnSpPr>
                <p:cNvPr id="19" name="Connecteur droit avec flèche 18"/>
                <p:cNvCxnSpPr>
                  <a:cxnSpLocks/>
                </p:cNvCxnSpPr>
                <p:nvPr/>
              </p:nvCxnSpPr>
              <p:spPr>
                <a:xfrm flipH="1">
                  <a:off x="7472934" y="3477671"/>
                  <a:ext cx="679148" cy="338919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4" name="Connecteur droit avec flèche 53"/>
              <p:cNvCxnSpPr>
                <a:cxnSpLocks/>
              </p:cNvCxnSpPr>
              <p:nvPr/>
            </p:nvCxnSpPr>
            <p:spPr>
              <a:xfrm>
                <a:off x="6566646" y="955211"/>
                <a:ext cx="585932" cy="31878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3412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759"/>
            <a:ext cx="12192000" cy="689975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F27-94B2-4E5A-BEAD-104284D84794}" type="datetime6">
              <a:rPr lang="fr-FR" smtClean="0"/>
              <a:t>février 17</a:t>
            </a:fld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50385" y="274645"/>
            <a:ext cx="370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Présentation d’EBP </a:t>
            </a:r>
            <a:r>
              <a:rPr lang="fr-FR" i="0" dirty="0" err="1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OpenLine</a:t>
            </a:r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:</a:t>
            </a:r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5547" y="2501473"/>
            <a:ext cx="184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La sauvegarde d’un dossier</a:t>
            </a: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 err="1"/>
              <a:t>EBPOpenLine</a:t>
            </a:r>
            <a:r>
              <a:rPr lang="fr-FR" dirty="0"/>
              <a:t>-IUTGEA-</a:t>
            </a:r>
            <a:r>
              <a:rPr lang="fr-FR" dirty="0" err="1"/>
              <a:t>b.lefebvre</a:t>
            </a:r>
            <a:r>
              <a:rPr lang="fr-FR" dirty="0"/>
              <a:t>/</a:t>
            </a:r>
            <a:r>
              <a:rPr lang="fr-FR" dirty="0" err="1"/>
              <a:t>t.chaillou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6027868"/>
            <a:ext cx="739442" cy="30039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54" y="5849748"/>
            <a:ext cx="569887" cy="31442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5419549"/>
            <a:ext cx="948384" cy="270053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0465" y="1474046"/>
            <a:ext cx="8629725" cy="4854220"/>
          </a:xfrm>
          <a:prstGeom prst="rect">
            <a:avLst/>
          </a:prstGeom>
        </p:spPr>
      </p:pic>
      <p:sp>
        <p:nvSpPr>
          <p:cNvPr id="5" name="Rectangle : coins arrondis 4"/>
          <p:cNvSpPr/>
          <p:nvPr/>
        </p:nvSpPr>
        <p:spPr>
          <a:xfrm>
            <a:off x="6193972" y="1774371"/>
            <a:ext cx="1175657" cy="40277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2149642" y="954552"/>
            <a:ext cx="892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Un résultat identique est obtenu en utilisant l’onglet « outils ».</a:t>
            </a:r>
          </a:p>
        </p:txBody>
      </p:sp>
    </p:spTree>
    <p:extLst>
      <p:ext uri="{BB962C8B-B14F-4D97-AF65-F5344CB8AC3E}">
        <p14:creationId xmlns:p14="http://schemas.microsoft.com/office/powerpoint/2010/main" val="335007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759"/>
            <a:ext cx="12192000" cy="689975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F27-94B2-4E5A-BEAD-104284D84794}" type="datetime6">
              <a:rPr lang="fr-FR" smtClean="0"/>
              <a:t>février 17</a:t>
            </a:fld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50385" y="274645"/>
            <a:ext cx="370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Présentation d’EBP </a:t>
            </a:r>
            <a:r>
              <a:rPr lang="fr-FR" i="0" dirty="0" err="1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OpenLine</a:t>
            </a:r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:</a:t>
            </a:r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5547" y="2501473"/>
            <a:ext cx="184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L’ouverture d’un dossier</a:t>
            </a: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 err="1"/>
              <a:t>EBPOpenLine</a:t>
            </a:r>
            <a:r>
              <a:rPr lang="fr-FR" dirty="0"/>
              <a:t>-IUTGEA-</a:t>
            </a:r>
            <a:r>
              <a:rPr lang="fr-FR" dirty="0" err="1"/>
              <a:t>b.lefebvre</a:t>
            </a:r>
            <a:r>
              <a:rPr lang="fr-FR" dirty="0"/>
              <a:t>/</a:t>
            </a:r>
            <a:r>
              <a:rPr lang="fr-FR" dirty="0" err="1"/>
              <a:t>t.chaillou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6027868"/>
            <a:ext cx="739442" cy="30039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54" y="5849748"/>
            <a:ext cx="569887" cy="31442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5419549"/>
            <a:ext cx="948384" cy="270053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235200" y="2601836"/>
            <a:ext cx="8533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 b="1" dirty="0">
                <a:solidFill>
                  <a:srgbClr val="C00000"/>
                </a:solidFill>
              </a:rPr>
              <a:t>À l’aide…</a:t>
            </a:r>
          </a:p>
        </p:txBody>
      </p:sp>
      <p:grpSp>
        <p:nvGrpSpPr>
          <p:cNvPr id="54" name="Groupe 53"/>
          <p:cNvGrpSpPr/>
          <p:nvPr/>
        </p:nvGrpSpPr>
        <p:grpSpPr>
          <a:xfrm>
            <a:off x="2191349" y="459311"/>
            <a:ext cx="4760890" cy="2787241"/>
            <a:chOff x="2191349" y="459311"/>
            <a:chExt cx="4760890" cy="2787241"/>
          </a:xfrm>
        </p:grpSpPr>
        <p:grpSp>
          <p:nvGrpSpPr>
            <p:cNvPr id="47" name="Groupe 46"/>
            <p:cNvGrpSpPr/>
            <p:nvPr/>
          </p:nvGrpSpPr>
          <p:grpSpPr>
            <a:xfrm>
              <a:off x="2191349" y="459311"/>
              <a:ext cx="4760890" cy="2787241"/>
              <a:chOff x="2191349" y="459311"/>
              <a:chExt cx="4760890" cy="2787241"/>
            </a:xfrm>
          </p:grpSpPr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71925" y="459311"/>
                <a:ext cx="3180314" cy="2787241"/>
              </a:xfrm>
              <a:prstGeom prst="rect">
                <a:avLst/>
              </a:prstGeom>
            </p:spPr>
          </p:pic>
          <p:grpSp>
            <p:nvGrpSpPr>
              <p:cNvPr id="41" name="Groupe 40"/>
              <p:cNvGrpSpPr/>
              <p:nvPr/>
            </p:nvGrpSpPr>
            <p:grpSpPr>
              <a:xfrm>
                <a:off x="2191349" y="1576807"/>
                <a:ext cx="2326753" cy="1319478"/>
                <a:chOff x="2191349" y="1576807"/>
                <a:chExt cx="2326753" cy="1319478"/>
              </a:xfrm>
            </p:grpSpPr>
            <p:cxnSp>
              <p:nvCxnSpPr>
                <p:cNvPr id="17" name="Connecteur droit avec flèche 16"/>
                <p:cNvCxnSpPr>
                  <a:cxnSpLocks/>
                </p:cNvCxnSpPr>
                <p:nvPr/>
              </p:nvCxnSpPr>
              <p:spPr>
                <a:xfrm flipV="1">
                  <a:off x="3021980" y="1576807"/>
                  <a:ext cx="1496122" cy="11151"/>
                </a:xfrm>
                <a:prstGeom prst="straightConnector1">
                  <a:avLst/>
                </a:prstGeom>
                <a:ln w="889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eur droit 22"/>
                <p:cNvCxnSpPr>
                  <a:cxnSpLocks/>
                </p:cNvCxnSpPr>
                <p:nvPr/>
              </p:nvCxnSpPr>
              <p:spPr>
                <a:xfrm>
                  <a:off x="3060000" y="1602000"/>
                  <a:ext cx="0" cy="1294285"/>
                </a:xfrm>
                <a:prstGeom prst="line">
                  <a:avLst/>
                </a:prstGeom>
                <a:ln w="889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eur droit 24"/>
                <p:cNvCxnSpPr>
                  <a:cxnSpLocks/>
                </p:cNvCxnSpPr>
                <p:nvPr/>
              </p:nvCxnSpPr>
              <p:spPr>
                <a:xfrm flipH="1">
                  <a:off x="2191349" y="2857967"/>
                  <a:ext cx="868651" cy="8998"/>
                </a:xfrm>
                <a:prstGeom prst="line">
                  <a:avLst/>
                </a:prstGeom>
                <a:ln w="889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" name="Rectangle 51"/>
            <p:cNvSpPr/>
            <p:nvPr/>
          </p:nvSpPr>
          <p:spPr>
            <a:xfrm rot="16200000">
              <a:off x="2163852" y="1505313"/>
              <a:ext cx="157245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fr-FR" sz="1200" b="1" dirty="0">
                  <a:solidFill>
                    <a:srgbClr val="C00000"/>
                  </a:solidFill>
                </a:rPr>
                <a:t>… de l’écran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989274" y="1359964"/>
              <a:ext cx="8533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fr-FR" sz="1200" b="1" dirty="0">
                  <a:solidFill>
                    <a:srgbClr val="C00000"/>
                  </a:solidFill>
                </a:rPr>
                <a:t>d’accueil</a:t>
              </a: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7143804" y="1161811"/>
            <a:ext cx="4209996" cy="1912603"/>
            <a:chOff x="7143804" y="1161811"/>
            <a:chExt cx="4209996" cy="1912603"/>
          </a:xfrm>
        </p:grpSpPr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14414" y="1649299"/>
              <a:ext cx="2439386" cy="1425115"/>
            </a:xfrm>
            <a:prstGeom prst="rect">
              <a:avLst/>
            </a:prstGeom>
          </p:spPr>
        </p:pic>
        <p:sp>
          <p:nvSpPr>
            <p:cNvPr id="57" name="ZoneTexte 56"/>
            <p:cNvSpPr txBox="1"/>
            <p:nvPr/>
          </p:nvSpPr>
          <p:spPr>
            <a:xfrm>
              <a:off x="7143804" y="1161811"/>
              <a:ext cx="3229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C00000"/>
                  </a:solidFill>
                </a:rPr>
                <a:t>L’écran d’accueil est obtenu :</a:t>
              </a:r>
            </a:p>
          </p:txBody>
        </p:sp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54535">
              <a:off x="7163839" y="1865067"/>
              <a:ext cx="1513576" cy="593094"/>
            </a:xfrm>
            <a:prstGeom prst="rect">
              <a:avLst/>
            </a:prstGeom>
          </p:spPr>
        </p:pic>
      </p:grpSp>
      <p:grpSp>
        <p:nvGrpSpPr>
          <p:cNvPr id="67" name="Groupe 66"/>
          <p:cNvGrpSpPr/>
          <p:nvPr/>
        </p:nvGrpSpPr>
        <p:grpSpPr>
          <a:xfrm>
            <a:off x="2811578" y="2824638"/>
            <a:ext cx="3977502" cy="2673505"/>
            <a:chOff x="2811578" y="2824638"/>
            <a:chExt cx="3977502" cy="2673505"/>
          </a:xfrm>
        </p:grpSpPr>
        <p:grpSp>
          <p:nvGrpSpPr>
            <p:cNvPr id="56" name="Groupe 55"/>
            <p:cNvGrpSpPr/>
            <p:nvPr/>
          </p:nvGrpSpPr>
          <p:grpSpPr>
            <a:xfrm>
              <a:off x="2811578" y="2824638"/>
              <a:ext cx="3977502" cy="2673505"/>
              <a:chOff x="2811578" y="2824638"/>
              <a:chExt cx="3977502" cy="2673505"/>
            </a:xfrm>
          </p:grpSpPr>
          <p:grpSp>
            <p:nvGrpSpPr>
              <p:cNvPr id="48" name="Groupe 47"/>
              <p:cNvGrpSpPr/>
              <p:nvPr/>
            </p:nvGrpSpPr>
            <p:grpSpPr>
              <a:xfrm>
                <a:off x="3021980" y="2824638"/>
                <a:ext cx="3767100" cy="2673505"/>
                <a:chOff x="3021980" y="2824638"/>
                <a:chExt cx="3767100" cy="2673505"/>
              </a:xfrm>
            </p:grpSpPr>
            <p:pic>
              <p:nvPicPr>
                <p:cNvPr id="19" name="Image 18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07830" y="3431218"/>
                  <a:ext cx="2381250" cy="2066925"/>
                </a:xfrm>
                <a:prstGeom prst="rect">
                  <a:avLst/>
                </a:prstGeom>
              </p:spPr>
            </p:pic>
            <p:grpSp>
              <p:nvGrpSpPr>
                <p:cNvPr id="42" name="Groupe 41"/>
                <p:cNvGrpSpPr/>
                <p:nvPr/>
              </p:nvGrpSpPr>
              <p:grpSpPr>
                <a:xfrm>
                  <a:off x="3021980" y="2824638"/>
                  <a:ext cx="1474351" cy="1409905"/>
                  <a:chOff x="3021980" y="2824638"/>
                  <a:chExt cx="1474351" cy="1409905"/>
                </a:xfrm>
              </p:grpSpPr>
              <p:cxnSp>
                <p:nvCxnSpPr>
                  <p:cNvPr id="24" name="Connecteur droit 23"/>
                  <p:cNvCxnSpPr>
                    <a:cxnSpLocks/>
                  </p:cNvCxnSpPr>
                  <p:nvPr/>
                </p:nvCxnSpPr>
                <p:spPr>
                  <a:xfrm>
                    <a:off x="3060000" y="2824638"/>
                    <a:ext cx="0" cy="1409905"/>
                  </a:xfrm>
                  <a:prstGeom prst="line">
                    <a:avLst/>
                  </a:prstGeom>
                  <a:ln w="889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Connecteur droit avec flèche 27"/>
                  <p:cNvCxnSpPr>
                    <a:cxnSpLocks/>
                  </p:cNvCxnSpPr>
                  <p:nvPr/>
                </p:nvCxnSpPr>
                <p:spPr>
                  <a:xfrm flipV="1">
                    <a:off x="3021980" y="4211425"/>
                    <a:ext cx="1474351" cy="11150"/>
                  </a:xfrm>
                  <a:prstGeom prst="straightConnector1">
                    <a:avLst/>
                  </a:prstGeom>
                  <a:ln w="889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5" name="Rectangle 54"/>
              <p:cNvSpPr/>
              <p:nvPr/>
            </p:nvSpPr>
            <p:spPr>
              <a:xfrm rot="5400000">
                <a:off x="2193787" y="3550209"/>
                <a:ext cx="151258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fr-FR" sz="1200" b="1" dirty="0">
                    <a:solidFill>
                      <a:srgbClr val="C00000"/>
                    </a:solidFill>
                  </a:rPr>
                  <a:t>…du menu Fichier…</a:t>
                </a:r>
              </a:p>
            </p:txBody>
          </p:sp>
        </p:grpSp>
        <p:sp>
          <p:nvSpPr>
            <p:cNvPr id="62" name="ZoneTexte 61"/>
            <p:cNvSpPr txBox="1"/>
            <p:nvPr/>
          </p:nvSpPr>
          <p:spPr>
            <a:xfrm>
              <a:off x="2865118" y="3755335"/>
              <a:ext cx="17660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rgbClr val="C00000"/>
                  </a:solidFill>
                </a:rPr>
                <a:t>…via l’explorateur Windows.</a:t>
              </a:r>
            </a:p>
          </p:txBody>
        </p:sp>
      </p:grpSp>
      <p:grpSp>
        <p:nvGrpSpPr>
          <p:cNvPr id="68" name="Groupe 67"/>
          <p:cNvGrpSpPr/>
          <p:nvPr/>
        </p:nvGrpSpPr>
        <p:grpSpPr>
          <a:xfrm>
            <a:off x="6616701" y="4689107"/>
            <a:ext cx="2730500" cy="646331"/>
            <a:chOff x="6616700" y="4689107"/>
            <a:chExt cx="3410549" cy="646331"/>
          </a:xfrm>
        </p:grpSpPr>
        <p:sp>
          <p:nvSpPr>
            <p:cNvPr id="63" name="ZoneTexte 62"/>
            <p:cNvSpPr txBox="1"/>
            <p:nvPr/>
          </p:nvSpPr>
          <p:spPr>
            <a:xfrm>
              <a:off x="6797274" y="4689107"/>
              <a:ext cx="3229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1200" b="1" dirty="0">
                  <a:solidFill>
                    <a:srgbClr val="C00000"/>
                  </a:solidFill>
                </a:rPr>
                <a:t>Les dossiers sont classés dans l’ordre de leur date de dernière ouverture. De la plus récente à la plus ancienne.</a:t>
              </a:r>
            </a:p>
          </p:txBody>
        </p:sp>
        <p:cxnSp>
          <p:nvCxnSpPr>
            <p:cNvPr id="65" name="Connecteur droit avec flèche 64"/>
            <p:cNvCxnSpPr>
              <a:cxnSpLocks/>
            </p:cNvCxnSpPr>
            <p:nvPr/>
          </p:nvCxnSpPr>
          <p:spPr>
            <a:xfrm flipH="1">
              <a:off x="6616700" y="4689107"/>
              <a:ext cx="5339" cy="632193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e 69"/>
          <p:cNvGrpSpPr/>
          <p:nvPr/>
        </p:nvGrpSpPr>
        <p:grpSpPr>
          <a:xfrm>
            <a:off x="3296251" y="4222575"/>
            <a:ext cx="1357923" cy="1402616"/>
            <a:chOff x="3296251" y="4222575"/>
            <a:chExt cx="1357923" cy="1402616"/>
          </a:xfrm>
        </p:grpSpPr>
        <p:grpSp>
          <p:nvGrpSpPr>
            <p:cNvPr id="46" name="Groupe 45"/>
            <p:cNvGrpSpPr/>
            <p:nvPr/>
          </p:nvGrpSpPr>
          <p:grpSpPr>
            <a:xfrm>
              <a:off x="3748270" y="4222575"/>
              <a:ext cx="905904" cy="557705"/>
              <a:chOff x="3748270" y="4222575"/>
              <a:chExt cx="905904" cy="557705"/>
            </a:xfrm>
          </p:grpSpPr>
          <p:cxnSp>
            <p:nvCxnSpPr>
              <p:cNvPr id="31" name="Connecteur droit 30"/>
              <p:cNvCxnSpPr>
                <a:cxnSpLocks/>
              </p:cNvCxnSpPr>
              <p:nvPr/>
            </p:nvCxnSpPr>
            <p:spPr>
              <a:xfrm>
                <a:off x="3748270" y="4222575"/>
                <a:ext cx="0" cy="557705"/>
              </a:xfrm>
              <a:prstGeom prst="line">
                <a:avLst/>
              </a:prstGeom>
              <a:ln w="889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avec flèche 37"/>
              <p:cNvCxnSpPr>
                <a:cxnSpLocks/>
              </p:cNvCxnSpPr>
              <p:nvPr/>
            </p:nvCxnSpPr>
            <p:spPr>
              <a:xfrm flipV="1">
                <a:off x="3748270" y="4730492"/>
                <a:ext cx="905904" cy="11165"/>
              </a:xfrm>
              <a:prstGeom prst="straightConnector1">
                <a:avLst/>
              </a:prstGeom>
              <a:ln w="889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ZoneTexte 68"/>
            <p:cNvSpPr txBox="1"/>
            <p:nvPr/>
          </p:nvSpPr>
          <p:spPr>
            <a:xfrm>
              <a:off x="3296251" y="4794194"/>
              <a:ext cx="13579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1200" b="1" dirty="0">
                  <a:solidFill>
                    <a:srgbClr val="C00000"/>
                  </a:solidFill>
                </a:rPr>
                <a:t>…en utilisant les raccourcis des derniers dossiers utilisés.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25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-57499"/>
            <a:ext cx="12293600" cy="6957257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8E6B7-8032-4879-928E-7E570B3CB0CB}" type="datetime7">
              <a:rPr lang="fr-FR" smtClean="0"/>
              <a:t>févr.-17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EBPOpenLine</a:t>
            </a:r>
            <a:r>
              <a:rPr lang="fr-FR" dirty="0"/>
              <a:t>-IUTGEA-</a:t>
            </a:r>
            <a:r>
              <a:rPr lang="fr-FR" dirty="0" err="1"/>
              <a:t>b.lefebvre</a:t>
            </a:r>
            <a:r>
              <a:rPr lang="fr-FR" dirty="0"/>
              <a:t>/</a:t>
            </a:r>
            <a:r>
              <a:rPr lang="fr-FR" dirty="0" err="1"/>
              <a:t>t.chaillou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6E83-5AE7-4130-B181-6B0CF1FD7A2F}" type="slidenum">
              <a:rPr lang="fr-FR" smtClean="0"/>
              <a:t>3</a:t>
            </a:fld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350385" y="274645"/>
            <a:ext cx="370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Présentation d’EBP </a:t>
            </a:r>
            <a:r>
              <a:rPr lang="fr-FR" i="0" dirty="0" err="1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OpenLine</a:t>
            </a:r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:</a:t>
            </a:r>
            <a:endParaRPr lang="fr-FR" dirty="0">
              <a:latin typeface="Comic Sans MS" panose="030F0702030302020204" pitchFamily="66" charset="0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683" y="997305"/>
            <a:ext cx="8198474" cy="4609391"/>
          </a:xfrm>
          <a:prstGeom prst="rect">
            <a:avLst/>
          </a:prstGeom>
        </p:spPr>
      </p:pic>
      <p:sp>
        <p:nvSpPr>
          <p:cNvPr id="19" name="Rectangle à coins arrondis 18"/>
          <p:cNvSpPr/>
          <p:nvPr/>
        </p:nvSpPr>
        <p:spPr>
          <a:xfrm>
            <a:off x="6535392" y="3918623"/>
            <a:ext cx="2091813" cy="361981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/>
          <p:cNvGrpSpPr/>
          <p:nvPr/>
        </p:nvGrpSpPr>
        <p:grpSpPr>
          <a:xfrm>
            <a:off x="6518786" y="1552541"/>
            <a:ext cx="4835014" cy="1596885"/>
            <a:chOff x="6518786" y="1552541"/>
            <a:chExt cx="4835014" cy="1596885"/>
          </a:xfrm>
        </p:grpSpPr>
        <p:sp>
          <p:nvSpPr>
            <p:cNvPr id="16" name="Rectangle à coins arrondis 15"/>
            <p:cNvSpPr/>
            <p:nvPr/>
          </p:nvSpPr>
          <p:spPr>
            <a:xfrm>
              <a:off x="6518786" y="2787445"/>
              <a:ext cx="2091813" cy="361981"/>
            </a:xfrm>
            <a:prstGeom prst="round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741920" y="1552541"/>
              <a:ext cx="3611880" cy="120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>
                  <a:solidFill>
                    <a:srgbClr val="C00000"/>
                  </a:solidFill>
                </a:rPr>
                <a:t>Le dernier dossier ouvert est le dossier de la société BUROMOD, le fichier contenant le dossier est nommé « BUROMOD France BD 7 »</a:t>
              </a:r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6527089" y="1969165"/>
            <a:ext cx="5012593" cy="1542242"/>
            <a:chOff x="6527089" y="1969165"/>
            <a:chExt cx="5012593" cy="1542242"/>
          </a:xfrm>
        </p:grpSpPr>
        <p:sp>
          <p:nvSpPr>
            <p:cNvPr id="17" name="Rectangle à coins arrondis 16"/>
            <p:cNvSpPr/>
            <p:nvPr/>
          </p:nvSpPr>
          <p:spPr>
            <a:xfrm>
              <a:off x="6527089" y="3149426"/>
              <a:ext cx="2091813" cy="361981"/>
            </a:xfrm>
            <a:prstGeom prst="round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927802" y="1969165"/>
              <a:ext cx="3611880" cy="120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>
                  <a:solidFill>
                    <a:srgbClr val="C00000"/>
                  </a:solidFill>
                </a:rPr>
                <a:t>Au contraire vous souhaitez travailler sur une nouvelle société, il faut créer un dossier au nom de celle-ci.</a:t>
              </a: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6535392" y="2846328"/>
            <a:ext cx="5128538" cy="1050497"/>
            <a:chOff x="6535392" y="2846328"/>
            <a:chExt cx="5128538" cy="1050497"/>
          </a:xfrm>
        </p:grpSpPr>
        <p:sp>
          <p:nvSpPr>
            <p:cNvPr id="18" name="Rectangle à coins arrondis 17"/>
            <p:cNvSpPr/>
            <p:nvPr/>
          </p:nvSpPr>
          <p:spPr>
            <a:xfrm>
              <a:off x="6535392" y="3534844"/>
              <a:ext cx="2091813" cy="361981"/>
            </a:xfrm>
            <a:prstGeom prst="round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8052050" y="2846328"/>
              <a:ext cx="3611880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>
                  <a:solidFill>
                    <a:srgbClr val="C00000"/>
                  </a:solidFill>
                </a:rPr>
                <a:t>Chaque module d’EBP contient un dossier de démonstration.</a:t>
              </a:r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7834215" y="342193"/>
            <a:ext cx="1713645" cy="1116890"/>
            <a:chOff x="7834215" y="342193"/>
            <a:chExt cx="1713645" cy="1116890"/>
          </a:xfrm>
        </p:grpSpPr>
        <p:cxnSp>
          <p:nvCxnSpPr>
            <p:cNvPr id="27" name="Connecteur droit avec flèche 26"/>
            <p:cNvCxnSpPr/>
            <p:nvPr/>
          </p:nvCxnSpPr>
          <p:spPr>
            <a:xfrm>
              <a:off x="8696759" y="666872"/>
              <a:ext cx="851101" cy="79221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7834215" y="342193"/>
              <a:ext cx="862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Fermer</a:t>
              </a:r>
            </a:p>
          </p:txBody>
        </p:sp>
      </p:grpSp>
      <p:pic>
        <p:nvPicPr>
          <p:cNvPr id="33" name="Imag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6027868"/>
            <a:ext cx="739442" cy="30039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428" y="1662960"/>
            <a:ext cx="2549447" cy="2366736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54" y="5849748"/>
            <a:ext cx="569887" cy="314420"/>
          </a:xfrm>
          <a:prstGeom prst="rect">
            <a:avLst/>
          </a:prstGeom>
        </p:spPr>
      </p:pic>
      <p:cxnSp>
        <p:nvCxnSpPr>
          <p:cNvPr id="10" name="Connecteur droit avec flèche 9"/>
          <p:cNvCxnSpPr>
            <a:cxnSpLocks/>
          </p:cNvCxnSpPr>
          <p:nvPr/>
        </p:nvCxnSpPr>
        <p:spPr>
          <a:xfrm flipV="1">
            <a:off x="2640517" y="2846328"/>
            <a:ext cx="3124663" cy="12210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5419549"/>
            <a:ext cx="948384" cy="27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7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-58550"/>
            <a:ext cx="12293600" cy="6957257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8E6B7-8032-4879-928E-7E570B3CB0CB}" type="datetime7">
              <a:rPr lang="fr-FR" smtClean="0"/>
              <a:t>févr.-17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6E83-5AE7-4130-B181-6B0CF1FD7A2F}" type="slidenum">
              <a:rPr lang="fr-FR" smtClean="0"/>
              <a:t>4</a:t>
            </a:fld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350385" y="274645"/>
            <a:ext cx="370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Présentation d’EBP </a:t>
            </a:r>
            <a:r>
              <a:rPr lang="fr-FR" i="0" dirty="0" err="1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OpenLine</a:t>
            </a:r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:</a:t>
            </a:r>
            <a:endParaRPr lang="fr-FR" dirty="0">
              <a:latin typeface="Comic Sans MS" panose="030F0702030302020204" pitchFamily="66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014" y="976121"/>
            <a:ext cx="8739284" cy="4750869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2812014" y="613172"/>
            <a:ext cx="5148239" cy="660166"/>
            <a:chOff x="2812014" y="613172"/>
            <a:chExt cx="5148239" cy="660166"/>
          </a:xfrm>
        </p:grpSpPr>
        <p:sp>
          <p:nvSpPr>
            <p:cNvPr id="28" name="Rectangle à coins arrondis 27"/>
            <p:cNvSpPr/>
            <p:nvPr/>
          </p:nvSpPr>
          <p:spPr>
            <a:xfrm>
              <a:off x="2812014" y="976122"/>
              <a:ext cx="5063023" cy="297216"/>
            </a:xfrm>
            <a:prstGeom prst="round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634523" y="613172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1</a:t>
              </a: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2451650" y="1407027"/>
            <a:ext cx="1586950" cy="4042051"/>
            <a:chOff x="2451650" y="1407027"/>
            <a:chExt cx="1586950" cy="4042051"/>
          </a:xfrm>
        </p:grpSpPr>
        <p:sp>
          <p:nvSpPr>
            <p:cNvPr id="19" name="Rectangle à coins arrondis 18"/>
            <p:cNvSpPr/>
            <p:nvPr/>
          </p:nvSpPr>
          <p:spPr>
            <a:xfrm>
              <a:off x="2812014" y="1407027"/>
              <a:ext cx="1226586" cy="4042051"/>
            </a:xfrm>
            <a:prstGeom prst="round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2451650" y="216516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2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4289360" y="1423067"/>
            <a:ext cx="7064439" cy="4026012"/>
            <a:chOff x="4289360" y="1423067"/>
            <a:chExt cx="7064439" cy="4026012"/>
          </a:xfrm>
        </p:grpSpPr>
        <p:sp>
          <p:nvSpPr>
            <p:cNvPr id="29" name="Rectangle à coins arrondis 28"/>
            <p:cNvSpPr/>
            <p:nvPr/>
          </p:nvSpPr>
          <p:spPr>
            <a:xfrm>
              <a:off x="4289360" y="1423067"/>
              <a:ext cx="7064439" cy="4026012"/>
            </a:xfrm>
            <a:prstGeom prst="round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9656470" y="1803517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3</a:t>
              </a:r>
            </a:p>
          </p:txBody>
        </p:sp>
      </p:grp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 err="1"/>
              <a:t>EBPOpenLine</a:t>
            </a:r>
            <a:r>
              <a:rPr lang="fr-FR" dirty="0"/>
              <a:t>-IUTGEA-.</a:t>
            </a:r>
            <a:r>
              <a:rPr lang="fr-FR" dirty="0" err="1"/>
              <a:t>lefebvre</a:t>
            </a:r>
            <a:r>
              <a:rPr lang="fr-FR" dirty="0"/>
              <a:t>/</a:t>
            </a:r>
            <a:r>
              <a:rPr lang="fr-FR" dirty="0" err="1"/>
              <a:t>t.chaillou</a:t>
            </a:r>
            <a:endParaRPr lang="fr-FR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6027868"/>
            <a:ext cx="739442" cy="300398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54" y="5849748"/>
            <a:ext cx="569887" cy="31442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5419549"/>
            <a:ext cx="948384" cy="27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12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-57499"/>
            <a:ext cx="12293600" cy="6957257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54242" y="6340308"/>
            <a:ext cx="2743200" cy="365125"/>
          </a:xfrm>
        </p:spPr>
        <p:txBody>
          <a:bodyPr/>
          <a:lstStyle/>
          <a:p>
            <a:fld id="{7118E6B7-8032-4879-928E-7E570B3CB0CB}" type="datetime7">
              <a:rPr lang="fr-FR" smtClean="0"/>
              <a:t>févr.-17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26642" y="6340308"/>
            <a:ext cx="2743200" cy="365125"/>
          </a:xfrm>
        </p:spPr>
        <p:txBody>
          <a:bodyPr/>
          <a:lstStyle/>
          <a:p>
            <a:fld id="{C4116E83-5AE7-4130-B181-6B0CF1FD7A2F}" type="slidenum">
              <a:rPr lang="fr-FR" smtClean="0"/>
              <a:t>5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72" y="5710949"/>
            <a:ext cx="1110342" cy="45107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6427" y="258603"/>
            <a:ext cx="370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Présentation d’EBP </a:t>
            </a:r>
            <a:r>
              <a:rPr lang="fr-FR" i="0" dirty="0" err="1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OpenLine</a:t>
            </a:r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:</a:t>
            </a:r>
            <a:endParaRPr lang="fr-FR" dirty="0">
              <a:latin typeface="Comic Sans MS" panose="030F0702030302020204" pitchFamily="66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27" y="627935"/>
            <a:ext cx="11401878" cy="571237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616" y="627935"/>
            <a:ext cx="11447689" cy="571237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616" y="627935"/>
            <a:ext cx="11494670" cy="571237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3823" y="1246070"/>
            <a:ext cx="5376636" cy="4690417"/>
          </a:xfrm>
          <a:prstGeom prst="rect">
            <a:avLst/>
          </a:prstGeom>
        </p:spPr>
      </p:pic>
      <p:grpSp>
        <p:nvGrpSpPr>
          <p:cNvPr id="18" name="Groupe 17"/>
          <p:cNvGrpSpPr/>
          <p:nvPr/>
        </p:nvGrpSpPr>
        <p:grpSpPr>
          <a:xfrm>
            <a:off x="366427" y="627935"/>
            <a:ext cx="11414459" cy="5712373"/>
            <a:chOff x="366427" y="627935"/>
            <a:chExt cx="11414459" cy="5712373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6427" y="627935"/>
              <a:ext cx="11414459" cy="5712373"/>
            </a:xfrm>
            <a:prstGeom prst="rect">
              <a:avLst/>
            </a:prstGeom>
          </p:spPr>
        </p:pic>
        <p:sp>
          <p:nvSpPr>
            <p:cNvPr id="25" name="Rectangle à coins arrondis 24"/>
            <p:cNvSpPr/>
            <p:nvPr/>
          </p:nvSpPr>
          <p:spPr>
            <a:xfrm>
              <a:off x="1897113" y="742453"/>
              <a:ext cx="3669498" cy="309292"/>
            </a:xfrm>
            <a:prstGeom prst="round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616" y="625010"/>
            <a:ext cx="11447689" cy="5839958"/>
          </a:xfrm>
          <a:prstGeom prst="rect">
            <a:avLst/>
          </a:prstGeom>
        </p:spPr>
      </p:pic>
      <p:grpSp>
        <p:nvGrpSpPr>
          <p:cNvPr id="23" name="Groupe 22"/>
          <p:cNvGrpSpPr/>
          <p:nvPr/>
        </p:nvGrpSpPr>
        <p:grpSpPr>
          <a:xfrm>
            <a:off x="7805905" y="1204718"/>
            <a:ext cx="3962400" cy="2894956"/>
            <a:chOff x="7805905" y="1204718"/>
            <a:chExt cx="3962400" cy="2894956"/>
          </a:xfrm>
        </p:grpSpPr>
        <p:sp>
          <p:nvSpPr>
            <p:cNvPr id="21" name="Rectangle 20"/>
            <p:cNvSpPr/>
            <p:nvPr/>
          </p:nvSpPr>
          <p:spPr>
            <a:xfrm>
              <a:off x="7805905" y="2283792"/>
              <a:ext cx="3962400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fr-FR" sz="1400" b="1" i="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rPr>
                <a:t>Il est possible de lancer simultanément 5 instances de chaque application (par exemple : 5</a:t>
              </a:r>
              <a:br>
                <a:rPr lang="fr-FR" sz="1400" b="1" i="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rPr>
              </a:br>
              <a:r>
                <a:rPr lang="fr-FR" sz="1400" b="1" i="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rPr>
                <a:t>dossiers de gestion et 5 dossiers de compta) pour une même session Windows. En revanche,</a:t>
              </a:r>
              <a:br>
                <a:rPr lang="fr-FR" sz="1400" b="1" i="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rPr>
              </a:br>
              <a:r>
                <a:rPr lang="fr-FR" sz="1400" b="1" i="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rPr>
                <a:t>un même dossier ne peut être ouvert plusieurs fois,</a:t>
              </a:r>
              <a:endParaRPr lang="fr-FR" sz="1400" b="1" dirty="0">
                <a:latin typeface="Comic Sans MS" panose="030F0702030302020204" pitchFamily="66" charset="0"/>
              </a:endParaRPr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86762" y="1204718"/>
              <a:ext cx="2800685" cy="1039248"/>
            </a:xfrm>
            <a:prstGeom prst="rect">
              <a:avLst/>
            </a:prstGeom>
          </p:spPr>
        </p:pic>
      </p:grpSp>
      <p:grpSp>
        <p:nvGrpSpPr>
          <p:cNvPr id="34" name="Groupe 33"/>
          <p:cNvGrpSpPr/>
          <p:nvPr/>
        </p:nvGrpSpPr>
        <p:grpSpPr>
          <a:xfrm>
            <a:off x="5903495" y="742453"/>
            <a:ext cx="4818027" cy="4811265"/>
            <a:chOff x="5903495" y="742453"/>
            <a:chExt cx="4818027" cy="4811265"/>
          </a:xfrm>
        </p:grpSpPr>
        <p:sp>
          <p:nvSpPr>
            <p:cNvPr id="32" name="ZoneTexte 31"/>
            <p:cNvSpPr txBox="1"/>
            <p:nvPr/>
          </p:nvSpPr>
          <p:spPr>
            <a:xfrm>
              <a:off x="8110298" y="4353389"/>
              <a:ext cx="26112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>
                  <a:solidFill>
                    <a:srgbClr val="C00000"/>
                  </a:solidFill>
                </a:rPr>
                <a:t>La navigation entre les différents dossiers s’effectue à l’aide du menu « Fenêtres »</a:t>
              </a:r>
            </a:p>
          </p:txBody>
        </p:sp>
        <p:sp>
          <p:nvSpPr>
            <p:cNvPr id="33" name="Rectangle à coins arrondis 32"/>
            <p:cNvSpPr/>
            <p:nvPr/>
          </p:nvSpPr>
          <p:spPr>
            <a:xfrm>
              <a:off x="5903495" y="742453"/>
              <a:ext cx="625642" cy="309292"/>
            </a:xfrm>
            <a:prstGeom prst="roundRect">
              <a:avLst/>
            </a:prstGeom>
            <a:noFill/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5" name="Imag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022" y="625010"/>
            <a:ext cx="11414459" cy="5839958"/>
          </a:xfrm>
          <a:prstGeom prst="rect">
            <a:avLst/>
          </a:prstGeom>
        </p:spPr>
      </p:pic>
      <p:sp>
        <p:nvSpPr>
          <p:cNvPr id="36" name="Rectangle à coins arrondis 35"/>
          <p:cNvSpPr/>
          <p:nvPr/>
        </p:nvSpPr>
        <p:spPr>
          <a:xfrm>
            <a:off x="6529137" y="1003130"/>
            <a:ext cx="1276768" cy="152973"/>
          </a:xfrm>
          <a:prstGeom prst="round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21424" y="1628528"/>
            <a:ext cx="6188146" cy="4255235"/>
          </a:xfrm>
          <a:prstGeom prst="rect">
            <a:avLst/>
          </a:prstGeom>
        </p:spPr>
      </p:pic>
      <p:sp>
        <p:nvSpPr>
          <p:cNvPr id="38" name="Rectangle à coins arrondis 37"/>
          <p:cNvSpPr/>
          <p:nvPr/>
        </p:nvSpPr>
        <p:spPr>
          <a:xfrm>
            <a:off x="2721424" y="2302428"/>
            <a:ext cx="675685" cy="158670"/>
          </a:xfrm>
          <a:prstGeom prst="round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 err="1"/>
              <a:t>EBPOpenLine</a:t>
            </a:r>
            <a:r>
              <a:rPr lang="fr-FR" dirty="0"/>
              <a:t>-IUTGEA-</a:t>
            </a:r>
            <a:r>
              <a:rPr lang="fr-FR" dirty="0" err="1"/>
              <a:t>b.lefebvre</a:t>
            </a:r>
            <a:r>
              <a:rPr lang="fr-FR" dirty="0"/>
              <a:t>/</a:t>
            </a:r>
            <a:r>
              <a:rPr lang="fr-FR" dirty="0" err="1"/>
              <a:t>t.chaillou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99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9975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F27-94B2-4E5A-BEAD-104284D84794}" type="datetime6">
              <a:rPr lang="fr-FR" smtClean="0"/>
              <a:t>février 17</a:t>
            </a:fld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50385" y="274645"/>
            <a:ext cx="370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Présentation d’EBP </a:t>
            </a:r>
            <a:r>
              <a:rPr lang="fr-FR" i="0" dirty="0" err="1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OpenLine</a:t>
            </a:r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:</a:t>
            </a:r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5547" y="2501473"/>
            <a:ext cx="184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La restauration d’un dossier</a:t>
            </a:r>
          </a:p>
        </p:txBody>
      </p:sp>
      <p:sp>
        <p:nvSpPr>
          <p:cNvPr id="1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 err="1"/>
              <a:t>EBPOpenLine</a:t>
            </a:r>
            <a:r>
              <a:rPr lang="fr-FR" dirty="0"/>
              <a:t>-IUTGEA-</a:t>
            </a:r>
            <a:r>
              <a:rPr lang="fr-FR" dirty="0" err="1"/>
              <a:t>b.lefebvre</a:t>
            </a:r>
            <a:r>
              <a:rPr lang="fr-FR" dirty="0"/>
              <a:t>/</a:t>
            </a:r>
            <a:r>
              <a:rPr lang="fr-FR" dirty="0" err="1"/>
              <a:t>t.chaillou</a:t>
            </a:r>
            <a:endParaRPr lang="fr-FR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6027868"/>
            <a:ext cx="739442" cy="30039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54" y="5849748"/>
            <a:ext cx="569887" cy="31442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5419549"/>
            <a:ext cx="948384" cy="27005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5189" y="1060450"/>
            <a:ext cx="9218612" cy="361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14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9975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F27-94B2-4E5A-BEAD-104284D84794}" type="datetime6">
              <a:rPr lang="fr-FR" smtClean="0"/>
              <a:t>février 17</a:t>
            </a:fld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50385" y="274645"/>
            <a:ext cx="370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Présentation d’EBP </a:t>
            </a:r>
            <a:r>
              <a:rPr lang="fr-FR" i="0" dirty="0" err="1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OpenLine</a:t>
            </a:r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:</a:t>
            </a:r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5547" y="2501473"/>
            <a:ext cx="184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La restauration d’un dossier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923027"/>
            <a:ext cx="1600200" cy="38290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237" y="309022"/>
            <a:ext cx="4307710" cy="329829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485" y="1716059"/>
            <a:ext cx="4629150" cy="4876800"/>
          </a:xfrm>
          <a:prstGeom prst="rect">
            <a:avLst/>
          </a:prstGeom>
        </p:spPr>
      </p:pic>
      <p:sp>
        <p:nvSpPr>
          <p:cNvPr id="11" name="Rectangle à coins arrondis 10"/>
          <p:cNvSpPr/>
          <p:nvPr/>
        </p:nvSpPr>
        <p:spPr>
          <a:xfrm>
            <a:off x="4026067" y="3288632"/>
            <a:ext cx="604444" cy="31868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 err="1"/>
              <a:t>EBPOpenLine</a:t>
            </a:r>
            <a:r>
              <a:rPr lang="fr-FR" dirty="0"/>
              <a:t>-IUTGEA-</a:t>
            </a:r>
            <a:r>
              <a:rPr lang="fr-FR" dirty="0" err="1"/>
              <a:t>b.lefebvre</a:t>
            </a:r>
            <a:r>
              <a:rPr lang="fr-FR" dirty="0"/>
              <a:t>/</a:t>
            </a:r>
            <a:r>
              <a:rPr lang="fr-FR" dirty="0" err="1"/>
              <a:t>t.chaillou</a:t>
            </a:r>
            <a:endParaRPr lang="fr-FR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6027868"/>
            <a:ext cx="739442" cy="30039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54" y="5849748"/>
            <a:ext cx="569887" cy="31442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5419549"/>
            <a:ext cx="948384" cy="270053"/>
          </a:xfrm>
          <a:prstGeom prst="rect">
            <a:avLst/>
          </a:prstGeom>
        </p:spPr>
      </p:pic>
      <p:sp>
        <p:nvSpPr>
          <p:cNvPr id="20" name="Rectangle à coins arrondis 10"/>
          <p:cNvSpPr/>
          <p:nvPr/>
        </p:nvSpPr>
        <p:spPr>
          <a:xfrm>
            <a:off x="6718870" y="3324368"/>
            <a:ext cx="584607" cy="1925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5901" y="3626173"/>
            <a:ext cx="6505575" cy="1600200"/>
          </a:xfrm>
          <a:prstGeom prst="rect">
            <a:avLst/>
          </a:prstGeom>
        </p:spPr>
      </p:pic>
      <p:grpSp>
        <p:nvGrpSpPr>
          <p:cNvPr id="12" name="Groupe 11"/>
          <p:cNvGrpSpPr/>
          <p:nvPr/>
        </p:nvGrpSpPr>
        <p:grpSpPr>
          <a:xfrm>
            <a:off x="3026250" y="5167239"/>
            <a:ext cx="8195226" cy="1008697"/>
            <a:chOff x="3026250" y="5167239"/>
            <a:chExt cx="8153249" cy="1008697"/>
          </a:xfrm>
        </p:grpSpPr>
        <p:sp>
          <p:nvSpPr>
            <p:cNvPr id="7" name="ZoneTexte 6"/>
            <p:cNvSpPr txBox="1"/>
            <p:nvPr/>
          </p:nvSpPr>
          <p:spPr>
            <a:xfrm>
              <a:off x="3026250" y="5252606"/>
              <a:ext cx="63083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b="1" dirty="0">
                  <a:solidFill>
                    <a:srgbClr val="C00000"/>
                  </a:solidFill>
                </a:rPr>
                <a:t>Le répertoire par défaut créé par l’application est « sauvegardes » placé dans « mes documents ». Pour indiquer un autre emplacement, ouvrez le navigateur « </a:t>
              </a:r>
              <a:r>
                <a:rPr lang="fr-FR" b="1" dirty="0" err="1">
                  <a:solidFill>
                    <a:srgbClr val="C00000"/>
                  </a:solidFill>
                </a:rPr>
                <a:t>windows</a:t>
              </a:r>
              <a:r>
                <a:rPr lang="fr-FR" b="1" dirty="0">
                  <a:solidFill>
                    <a:srgbClr val="C00000"/>
                  </a:solidFill>
                </a:rPr>
                <a:t> » :  </a:t>
              </a:r>
            </a:p>
          </p:txBody>
        </p:sp>
        <p:sp>
          <p:nvSpPr>
            <p:cNvPr id="9" name="Flèche : angle droit 8"/>
            <p:cNvSpPr/>
            <p:nvPr/>
          </p:nvSpPr>
          <p:spPr>
            <a:xfrm>
              <a:off x="8839200" y="5167239"/>
              <a:ext cx="2340299" cy="897989"/>
            </a:xfrm>
            <a:prstGeom prst="bent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2198" y="1716059"/>
            <a:ext cx="6204252" cy="421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0" grpId="0" animBg="1"/>
      <p:bldP spid="2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9975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F27-94B2-4E5A-BEAD-104284D84794}" type="datetime6">
              <a:rPr lang="fr-FR" smtClean="0"/>
              <a:t>février 17</a:t>
            </a:fld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50385" y="274645"/>
            <a:ext cx="370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Présentation d’EBP </a:t>
            </a:r>
            <a:r>
              <a:rPr lang="fr-FR" i="0" dirty="0" err="1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OpenLine</a:t>
            </a:r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:</a:t>
            </a:r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5547" y="2501473"/>
            <a:ext cx="184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La restauration d’un dossier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078" y="903704"/>
            <a:ext cx="6448425" cy="49339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032" y="3316528"/>
            <a:ext cx="752475" cy="266700"/>
          </a:xfrm>
          <a:prstGeom prst="rect">
            <a:avLst/>
          </a:prstGeom>
        </p:spPr>
      </p:pic>
      <p:cxnSp>
        <p:nvCxnSpPr>
          <p:cNvPr id="15" name="Connecteur droit avec flèche 14"/>
          <p:cNvCxnSpPr/>
          <p:nvPr/>
        </p:nvCxnSpPr>
        <p:spPr>
          <a:xfrm>
            <a:off x="8454189" y="5101389"/>
            <a:ext cx="288758" cy="352927"/>
          </a:xfrm>
          <a:prstGeom prst="straightConnector1">
            <a:avLst/>
          </a:prstGeom>
          <a:ln w="412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827" y="1055888"/>
            <a:ext cx="6032701" cy="4629582"/>
          </a:xfrm>
          <a:prstGeom prst="rect">
            <a:avLst/>
          </a:prstGeom>
        </p:spPr>
      </p:pic>
      <p:sp>
        <p:nvSpPr>
          <p:cNvPr id="1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 err="1"/>
              <a:t>EBPOpenLine</a:t>
            </a:r>
            <a:r>
              <a:rPr lang="fr-FR" dirty="0"/>
              <a:t>-IUTGEA-</a:t>
            </a:r>
            <a:r>
              <a:rPr lang="fr-FR" dirty="0" err="1"/>
              <a:t>b.lefebvre</a:t>
            </a:r>
            <a:r>
              <a:rPr lang="fr-FR" dirty="0"/>
              <a:t>/</a:t>
            </a:r>
            <a:r>
              <a:rPr lang="fr-FR" dirty="0" err="1"/>
              <a:t>t.chaillou</a:t>
            </a:r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6027868"/>
            <a:ext cx="739442" cy="30039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54" y="5849748"/>
            <a:ext cx="569887" cy="31442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5419549"/>
            <a:ext cx="948384" cy="270053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5090" y="1002196"/>
            <a:ext cx="6618874" cy="506379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8308" y="918623"/>
            <a:ext cx="8153400" cy="2247900"/>
          </a:xfrm>
          <a:prstGeom prst="rect">
            <a:avLst/>
          </a:prstGeom>
        </p:spPr>
      </p:pic>
      <p:sp>
        <p:nvSpPr>
          <p:cNvPr id="9" name="Rectangle : coins arrondis 8"/>
          <p:cNvSpPr/>
          <p:nvPr/>
        </p:nvSpPr>
        <p:spPr>
          <a:xfrm>
            <a:off x="8108426" y="5667381"/>
            <a:ext cx="675619" cy="238208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4203032" y="1946030"/>
            <a:ext cx="5971029" cy="1183285"/>
          </a:xfrm>
          <a:prstGeom prst="roundRect">
            <a:avLst/>
          </a:prstGeom>
          <a:noFill/>
          <a:ln w="793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/>
          <p:cNvSpPr/>
          <p:nvPr/>
        </p:nvSpPr>
        <p:spPr>
          <a:xfrm>
            <a:off x="7876459" y="5277852"/>
            <a:ext cx="677647" cy="274548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02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  <p:bldP spid="20" grpId="1" animBg="1"/>
      <p:bldP spid="12" grpId="0" animBg="1"/>
      <p:bldP spid="1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9975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F27-94B2-4E5A-BEAD-104284D84794}" type="datetime6">
              <a:rPr lang="fr-FR" smtClean="0"/>
              <a:t>février 17</a:t>
            </a:fld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50385" y="274645"/>
            <a:ext cx="370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Présentation d’EBP </a:t>
            </a:r>
            <a:r>
              <a:rPr lang="fr-FR" i="0" dirty="0" err="1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OpenLine</a:t>
            </a:r>
            <a:r>
              <a:rPr lang="fr-FR" i="0" dirty="0">
                <a:solidFill>
                  <a:srgbClr val="3E3E3F"/>
                </a:solidFill>
                <a:effectLst/>
                <a:latin typeface="Comic Sans MS" panose="030F0702030302020204" pitchFamily="66" charset="0"/>
              </a:rPr>
              <a:t>:</a:t>
            </a:r>
            <a:endParaRPr lang="fr-FR" dirty="0">
              <a:latin typeface="Comic Sans MS" panose="030F0702030302020204" pitchFamily="66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5547" y="2501473"/>
            <a:ext cx="184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La restauration d’un dossier</a:t>
            </a:r>
          </a:p>
        </p:txBody>
      </p:sp>
      <p:sp>
        <p:nvSpPr>
          <p:cNvPr id="2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 err="1"/>
              <a:t>EBPOpenLine</a:t>
            </a:r>
            <a:r>
              <a:rPr lang="fr-FR" dirty="0"/>
              <a:t>-IUTGEA-</a:t>
            </a:r>
            <a:r>
              <a:rPr lang="fr-FR" dirty="0" err="1"/>
              <a:t>b.lefebvre</a:t>
            </a:r>
            <a:r>
              <a:rPr lang="fr-FR" dirty="0"/>
              <a:t>/</a:t>
            </a:r>
            <a:r>
              <a:rPr lang="fr-FR" dirty="0" err="1"/>
              <a:t>t.chaillou</a:t>
            </a:r>
            <a:endParaRPr lang="fr-FR" dirty="0"/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6027868"/>
            <a:ext cx="739442" cy="300398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54" y="5849748"/>
            <a:ext cx="569887" cy="314420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5419549"/>
            <a:ext cx="948384" cy="270053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4472247" y="1117933"/>
            <a:ext cx="5690841" cy="4347077"/>
            <a:chOff x="4472247" y="1117933"/>
            <a:chExt cx="5690841" cy="4347077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2247" y="1117933"/>
              <a:ext cx="5690841" cy="4347077"/>
            </a:xfrm>
            <a:prstGeom prst="rect">
              <a:avLst/>
            </a:prstGeom>
          </p:spPr>
        </p:pic>
        <p:sp>
          <p:nvSpPr>
            <p:cNvPr id="5" name="Rectangle : coins arrondis 4"/>
            <p:cNvSpPr/>
            <p:nvPr/>
          </p:nvSpPr>
          <p:spPr>
            <a:xfrm>
              <a:off x="8018585" y="5104014"/>
              <a:ext cx="709779" cy="206539"/>
            </a:xfrm>
            <a:prstGeom prst="round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53474506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1027</Words>
  <Application>Microsoft Office PowerPoint</Application>
  <PresentationFormat>Grand écran</PresentationFormat>
  <Paragraphs>183</Paragraphs>
  <Slides>21</Slides>
  <Notes>21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Comic Sans MS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my-pc</dc:creator>
  <cp:lastModifiedBy>myrog</cp:lastModifiedBy>
  <cp:revision>57</cp:revision>
  <dcterms:created xsi:type="dcterms:W3CDTF">2016-09-11T12:57:41Z</dcterms:created>
  <dcterms:modified xsi:type="dcterms:W3CDTF">2017-02-23T19:34:05Z</dcterms:modified>
</cp:coreProperties>
</file>